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1049" r:id="rId3"/>
    <p:sldId id="705" r:id="rId4"/>
    <p:sldId id="543" r:id="rId5"/>
    <p:sldId id="585" r:id="rId6"/>
    <p:sldId id="544" r:id="rId7"/>
    <p:sldId id="545" r:id="rId8"/>
    <p:sldId id="586" r:id="rId9"/>
    <p:sldId id="548" r:id="rId10"/>
    <p:sldId id="569" r:id="rId11"/>
    <p:sldId id="591" r:id="rId12"/>
    <p:sldId id="589" r:id="rId13"/>
    <p:sldId id="590" r:id="rId14"/>
    <p:sldId id="549" r:id="rId15"/>
    <p:sldId id="1059" r:id="rId16"/>
    <p:sldId id="1055" r:id="rId17"/>
    <p:sldId id="1056" r:id="rId18"/>
    <p:sldId id="1057" r:id="rId19"/>
    <p:sldId id="1058" r:id="rId20"/>
    <p:sldId id="1060" r:id="rId21"/>
    <p:sldId id="1061" r:id="rId22"/>
    <p:sldId id="1062" r:id="rId23"/>
    <p:sldId id="1064" r:id="rId24"/>
    <p:sldId id="1063" r:id="rId25"/>
    <p:sldId id="1053" r:id="rId26"/>
    <p:sldId id="1068" r:id="rId27"/>
    <p:sldId id="1066" r:id="rId28"/>
    <p:sldId id="1065" r:id="rId29"/>
    <p:sldId id="1054" r:id="rId30"/>
    <p:sldId id="1067" r:id="rId31"/>
    <p:sldId id="550" r:id="rId32"/>
    <p:sldId id="605" r:id="rId33"/>
    <p:sldId id="604" r:id="rId34"/>
    <p:sldId id="603" r:id="rId35"/>
    <p:sldId id="601" r:id="rId36"/>
    <p:sldId id="600" r:id="rId37"/>
    <p:sldId id="599" r:id="rId38"/>
    <p:sldId id="606" r:id="rId39"/>
    <p:sldId id="598" r:id="rId40"/>
    <p:sldId id="552" r:id="rId41"/>
    <p:sldId id="608" r:id="rId42"/>
    <p:sldId id="607" r:id="rId43"/>
    <p:sldId id="570" r:id="rId44"/>
    <p:sldId id="611" r:id="rId45"/>
    <p:sldId id="610" r:id="rId46"/>
    <p:sldId id="609" r:id="rId47"/>
    <p:sldId id="612" r:id="rId48"/>
    <p:sldId id="561" r:id="rId49"/>
    <p:sldId id="562" r:id="rId50"/>
    <p:sldId id="666" r:id="rId51"/>
    <p:sldId id="665" r:id="rId52"/>
    <p:sldId id="664" r:id="rId53"/>
    <p:sldId id="1069" r:id="rId54"/>
    <p:sldId id="663" r:id="rId55"/>
    <p:sldId id="662" r:id="rId56"/>
    <p:sldId id="563" r:id="rId57"/>
    <p:sldId id="671" r:id="rId58"/>
    <p:sldId id="670" r:id="rId59"/>
    <p:sldId id="695" r:id="rId60"/>
    <p:sldId id="696" r:id="rId61"/>
    <p:sldId id="693" r:id="rId62"/>
    <p:sldId id="694" r:id="rId63"/>
    <p:sldId id="565" r:id="rId64"/>
    <p:sldId id="677" r:id="rId65"/>
    <p:sldId id="676" r:id="rId66"/>
    <p:sldId id="675" r:id="rId67"/>
    <p:sldId id="674" r:id="rId68"/>
    <p:sldId id="673" r:id="rId69"/>
    <p:sldId id="672" r:id="rId70"/>
    <p:sldId id="566" r:id="rId71"/>
    <p:sldId id="568" r:id="rId72"/>
    <p:sldId id="687" r:id="rId73"/>
    <p:sldId id="686" r:id="rId74"/>
    <p:sldId id="685" r:id="rId75"/>
    <p:sldId id="1071" r:id="rId76"/>
    <p:sldId id="1075" r:id="rId77"/>
    <p:sldId id="1076" r:id="rId78"/>
    <p:sldId id="1077" r:id="rId79"/>
    <p:sldId id="1085" r:id="rId80"/>
    <p:sldId id="1086" r:id="rId81"/>
    <p:sldId id="1087" r:id="rId82"/>
    <p:sldId id="1090" r:id="rId83"/>
    <p:sldId id="1072" r:id="rId84"/>
    <p:sldId id="1093" r:id="rId85"/>
    <p:sldId id="1094" r:id="rId86"/>
    <p:sldId id="1095" r:id="rId87"/>
    <p:sldId id="1096" r:id="rId88"/>
    <p:sldId id="1101" r:id="rId89"/>
    <p:sldId id="1104" r:id="rId90"/>
    <p:sldId id="1105" r:id="rId91"/>
    <p:sldId id="1103" r:id="rId92"/>
    <p:sldId id="1097" r:id="rId93"/>
    <p:sldId id="1106" r:id="rId94"/>
    <p:sldId id="1102" r:id="rId95"/>
    <p:sldId id="1107" r:id="rId96"/>
    <p:sldId id="1108" r:id="rId97"/>
    <p:sldId id="1109" r:id="rId98"/>
    <p:sldId id="1117" r:id="rId99"/>
    <p:sldId id="1118" r:id="rId100"/>
    <p:sldId id="1119" r:id="rId101"/>
    <p:sldId id="1120" r:id="rId102"/>
    <p:sldId id="526" r:id="rId103"/>
    <p:sldId id="571" r:id="rId104"/>
    <p:sldId id="572" r:id="rId105"/>
    <p:sldId id="573"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
          <p15:clr>
            <a:srgbClr val="A4A3A4"/>
          </p15:clr>
        </p15:guide>
        <p15:guide id="2" pos="74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74171" autoAdjust="0"/>
  </p:normalViewPr>
  <p:slideViewPr>
    <p:cSldViewPr snapToGrid="0" snapToObjects="1" showGuides="1">
      <p:cViewPr varScale="1">
        <p:scale>
          <a:sx n="87" d="100"/>
          <a:sy n="87" d="100"/>
        </p:scale>
        <p:origin x="1928" y="192"/>
      </p:cViewPr>
      <p:guideLst>
        <p:guide orient="horz" pos="49"/>
        <p:guide pos="7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00" d="100"/>
          <a:sy n="100" d="100"/>
        </p:scale>
        <p:origin x="-300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E6F577-D5E3-6645-A413-037065429307}" type="datetimeFigureOut">
              <a:rPr lang="en-US" smtClean="0"/>
              <a:t>2/11/20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60E219-B6FC-754C-92EE-CBB76981DCE4}" type="slidenum">
              <a:rPr lang="en-US" smtClean="0"/>
              <a:t>‹#›</a:t>
            </a:fld>
            <a:endParaRPr lang="en-US"/>
          </a:p>
        </p:txBody>
      </p:sp>
    </p:spTree>
    <p:extLst>
      <p:ext uri="{BB962C8B-B14F-4D97-AF65-F5344CB8AC3E}">
        <p14:creationId xmlns:p14="http://schemas.microsoft.com/office/powerpoint/2010/main" val="30440964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KNN, we expand the window until we capture K nearest neighbors.</a:t>
            </a:r>
          </a:p>
        </p:txBody>
      </p:sp>
      <p:sp>
        <p:nvSpPr>
          <p:cNvPr id="4" name="Slide Number Placeholder 3"/>
          <p:cNvSpPr>
            <a:spLocks noGrp="1"/>
          </p:cNvSpPr>
          <p:nvPr>
            <p:ph type="sldNum" sz="quarter" idx="10"/>
          </p:nvPr>
        </p:nvSpPr>
        <p:spPr/>
        <p:txBody>
          <a:bodyPr/>
          <a:lstStyle/>
          <a:p>
            <a:fld id="{6C60E219-B6FC-754C-92EE-CBB76981DCE4}" type="slidenum">
              <a:rPr lang="en-US" smtClean="0"/>
              <a:t>2</a:t>
            </a:fld>
            <a:endParaRPr lang="en-US"/>
          </a:p>
        </p:txBody>
      </p:sp>
    </p:spTree>
    <p:extLst>
      <p:ext uri="{BB962C8B-B14F-4D97-AF65-F5344CB8AC3E}">
        <p14:creationId xmlns:p14="http://schemas.microsoft.com/office/powerpoint/2010/main" val="296750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quantified if we split our data into training and test sets. </a:t>
            </a:r>
          </a:p>
          <a:p>
            <a:endParaRPr lang="en-US" dirty="0"/>
          </a:p>
          <a:p>
            <a:r>
              <a:rPr lang="en-US" dirty="0"/>
              <a:t>In general if the model</a:t>
            </a:r>
            <a:r>
              <a:rPr lang="en-US" baseline="0" dirty="0"/>
              <a:t> is too complex, we can achieve very low error in the training set, but high test error.</a:t>
            </a:r>
          </a:p>
          <a:p>
            <a:endParaRPr lang="en-US" baseline="0" dirty="0"/>
          </a:p>
          <a:p>
            <a:r>
              <a:rPr lang="en-US" baseline="0" dirty="0"/>
              <a:t>On the other hand, if the model is too simple, both training and test errors will be bad. </a:t>
            </a:r>
          </a:p>
          <a:p>
            <a:endParaRPr lang="en-US" baseline="0" dirty="0"/>
          </a:p>
          <a:p>
            <a:r>
              <a:rPr lang="en-US" baseline="0" dirty="0"/>
              <a:t>In general, we want to achieve this sweet spot here, where test error is lowest.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a:t>
            </a:fld>
            <a:endParaRPr lang="en-US"/>
          </a:p>
        </p:txBody>
      </p:sp>
    </p:spTree>
    <p:extLst>
      <p:ext uri="{BB962C8B-B14F-4D97-AF65-F5344CB8AC3E}">
        <p14:creationId xmlns:p14="http://schemas.microsoft.com/office/powerpoint/2010/main" val="38640833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show you the concept of ROC curves.</a:t>
            </a:r>
          </a:p>
        </p:txBody>
      </p:sp>
      <p:sp>
        <p:nvSpPr>
          <p:cNvPr id="4" name="Slide Number Placeholder 3"/>
          <p:cNvSpPr>
            <a:spLocks noGrp="1"/>
          </p:cNvSpPr>
          <p:nvPr>
            <p:ph type="sldNum" sz="quarter" idx="10"/>
          </p:nvPr>
        </p:nvSpPr>
        <p:spPr/>
        <p:txBody>
          <a:bodyPr/>
          <a:lstStyle/>
          <a:p>
            <a:fld id="{6C60E219-B6FC-754C-92EE-CBB76981DCE4}" type="slidenum">
              <a:rPr lang="en-US" smtClean="0"/>
              <a:t>101</a:t>
            </a:fld>
            <a:endParaRPr lang="en-US"/>
          </a:p>
        </p:txBody>
      </p:sp>
    </p:spTree>
    <p:extLst>
      <p:ext uri="{BB962C8B-B14F-4D97-AF65-F5344CB8AC3E}">
        <p14:creationId xmlns:p14="http://schemas.microsoft.com/office/powerpoint/2010/main" val="9209687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102</a:t>
            </a:fld>
            <a:endParaRPr lang="en-US"/>
          </a:p>
        </p:txBody>
      </p:sp>
    </p:spTree>
    <p:extLst>
      <p:ext uri="{BB962C8B-B14F-4D97-AF65-F5344CB8AC3E}">
        <p14:creationId xmlns:p14="http://schemas.microsoft.com/office/powerpoint/2010/main" val="1022221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so good? Let’s go on to multivariate</a:t>
            </a:r>
            <a:r>
              <a:rPr lang="en-US" baseline="0" dirty="0"/>
              <a:t> </a:t>
            </a:r>
            <a:r>
              <a:rPr lang="en-US" baseline="0" dirty="0" err="1"/>
              <a:t>gaussian</a:t>
            </a:r>
            <a:r>
              <a:rPr lang="en-US" baseline="0" dirty="0"/>
              <a:t> or normal distributions. We will be discussing some of their important properties.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103</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weeks, we have discussed how we can reduce overfitting by using regularization or cross-validation.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Regularization involves adding some constraints or priors on our model. For example, in the lecture on logistic regression, we added l2 regularization to the cost function. </a:t>
            </a:r>
          </a:p>
          <a:p>
            <a:endParaRPr lang="en-US" baseline="0" dirty="0"/>
          </a:p>
          <a:p>
            <a:r>
              <a:rPr lang="en-US" baseline="0" dirty="0"/>
              <a:t>We have also talked about the use of cross-validation. Just to remind you, this involves dividing our data into 3 groups, training set, validation set and test set. We perform cross-validation on the training and cross-validation dataset to find the model with the best complexity. And then we can retrain on the combined training and cross-validation set. And then we can test our final algorithm on the test set. </a:t>
            </a:r>
          </a:p>
          <a:p>
            <a:endParaRPr lang="en-US" baseline="0" dirty="0"/>
          </a:p>
          <a:p>
            <a:r>
              <a:rPr lang="en-US" baseline="0" dirty="0"/>
              <a:t>In practice, people tend to use a combination of both regularization and cross-validation together.</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a:t>
            </a:fld>
            <a:endParaRPr lang="en-US"/>
          </a:p>
        </p:txBody>
      </p:sp>
    </p:spTree>
    <p:extLst>
      <p:ext uri="{BB962C8B-B14F-4D97-AF65-F5344CB8AC3E}">
        <p14:creationId xmlns:p14="http://schemas.microsoft.com/office/powerpoint/2010/main" val="386408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talk about a third approach, which is Bayesian model selection. </a:t>
            </a:r>
          </a:p>
          <a:p>
            <a:endParaRPr lang="en-US" dirty="0"/>
          </a:p>
          <a:p>
            <a:r>
              <a:rPr lang="en-US" dirty="0" err="1"/>
              <a:t>Bayesia</a:t>
            </a:r>
            <a:r>
              <a:rPr lang="en-US" dirty="0"/>
              <a:t> model selection </a:t>
            </a:r>
            <a:r>
              <a:rPr lang="en-US" baseline="0" dirty="0"/>
              <a:t>is theoretically the most rigorous, but computationally much more difficult, so usually some approximation have to be made in real problems. </a:t>
            </a:r>
          </a:p>
          <a:p>
            <a:endParaRPr lang="en-US" baseline="0" dirty="0"/>
          </a:p>
          <a:p>
            <a:r>
              <a:rPr lang="en-US" baseline="0" dirty="0"/>
              <a:t>In practice, I think cross-validation works better than Bayesian model selection, but because this is an important conceptual idea, so let’s elaborate on this approach.</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13</a:t>
            </a:fld>
            <a:endParaRPr lang="en-US"/>
          </a:p>
        </p:txBody>
      </p:sp>
    </p:spTree>
    <p:extLst>
      <p:ext uri="{BB962C8B-B14F-4D97-AF65-F5344CB8AC3E}">
        <p14:creationId xmlns:p14="http://schemas.microsoft.com/office/powerpoint/2010/main" val="386408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bunch</a:t>
            </a:r>
            <a:r>
              <a:rPr lang="en-US" baseline="0" dirty="0"/>
              <a:t> of models m. We can apply what we have learned so far in the past few lectures to try to compute the posterior probability of different models given the data. </a:t>
            </a:r>
          </a:p>
          <a:p>
            <a:endParaRPr lang="en-US" baseline="0" dirty="0"/>
          </a:p>
          <a:p>
            <a:r>
              <a:rPr lang="en-US" baseline="0" dirty="0"/>
              <a:t>We can then pick the model m with the highest posterior probability.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14</a:t>
            </a:fld>
            <a:endParaRPr lang="en-US"/>
          </a:p>
        </p:txBody>
      </p:sp>
    </p:spTree>
    <p:extLst>
      <p:ext uri="{BB962C8B-B14F-4D97-AF65-F5344CB8AC3E}">
        <p14:creationId xmlns:p14="http://schemas.microsoft.com/office/powerpoint/2010/main" val="2634696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apply Bayes rule and so this is equivalent to finding model m that maximizes the likelihood p(D | m) and the model prior p(m).</a:t>
            </a: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15</a:t>
            </a:fld>
            <a:endParaRPr lang="en-US"/>
          </a:p>
        </p:txBody>
      </p:sp>
    </p:spTree>
    <p:extLst>
      <p:ext uri="{BB962C8B-B14F-4D97-AF65-F5344CB8AC3E}">
        <p14:creationId xmlns:p14="http://schemas.microsoft.com/office/powerpoint/2010/main" val="3535527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a</a:t>
            </a:r>
            <a:r>
              <a:rPr lang="en-US" baseline="0" dirty="0"/>
              <a:t>ll models are equally likely, we end up with the likelihood of the data given the model.</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a:t>
            </a:fld>
            <a:endParaRPr lang="en-US"/>
          </a:p>
        </p:txBody>
      </p:sp>
    </p:spTree>
    <p:extLst>
      <p:ext uri="{BB962C8B-B14F-4D97-AF65-F5344CB8AC3E}">
        <p14:creationId xmlns:p14="http://schemas.microsoft.com/office/powerpoint/2010/main" val="129182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 | m) is called the marginal likelihood</a:t>
            </a:r>
          </a:p>
        </p:txBody>
      </p:sp>
      <p:sp>
        <p:nvSpPr>
          <p:cNvPr id="4" name="Slide Number Placeholder 3"/>
          <p:cNvSpPr>
            <a:spLocks noGrp="1"/>
          </p:cNvSpPr>
          <p:nvPr>
            <p:ph type="sldNum" sz="quarter" idx="10"/>
          </p:nvPr>
        </p:nvSpPr>
        <p:spPr/>
        <p:txBody>
          <a:bodyPr/>
          <a:lstStyle/>
          <a:p>
            <a:fld id="{6C60E219-B6FC-754C-92EE-CBB76981DCE4}" type="slidenum">
              <a:rPr lang="en-US" smtClean="0"/>
              <a:t>17</a:t>
            </a:fld>
            <a:endParaRPr lang="en-US"/>
          </a:p>
        </p:txBody>
      </p:sp>
    </p:spTree>
    <p:extLst>
      <p:ext uri="{BB962C8B-B14F-4D97-AF65-F5344CB8AC3E}">
        <p14:creationId xmlns:p14="http://schemas.microsoft.com/office/powerpoint/2010/main" val="154391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actually seen this before. Suppose we observe D Gaussian samples and we want to estimate the Gaussian parameters theta consisting of the mean and variance.</a:t>
            </a:r>
          </a:p>
        </p:txBody>
      </p:sp>
      <p:sp>
        <p:nvSpPr>
          <p:cNvPr id="4" name="Slide Number Placeholder 3"/>
          <p:cNvSpPr>
            <a:spLocks noGrp="1"/>
          </p:cNvSpPr>
          <p:nvPr>
            <p:ph type="sldNum" sz="quarter" idx="10"/>
          </p:nvPr>
        </p:nvSpPr>
        <p:spPr/>
        <p:txBody>
          <a:bodyPr/>
          <a:lstStyle/>
          <a:p>
            <a:fld id="{6C60E219-B6FC-754C-92EE-CBB76981DCE4}" type="slidenum">
              <a:rPr lang="en-US" smtClean="0"/>
              <a:t>18</a:t>
            </a:fld>
            <a:endParaRPr lang="en-US"/>
          </a:p>
        </p:txBody>
      </p:sp>
    </p:spTree>
    <p:extLst>
      <p:ext uri="{BB962C8B-B14F-4D97-AF65-F5344CB8AC3E}">
        <p14:creationId xmlns:p14="http://schemas.microsoft.com/office/powerpoint/2010/main" val="2837219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use MAP estimation, so MAP estimate of theta is obtained by maximizing the posterior p of theta GIVEN D.</a:t>
            </a:r>
          </a:p>
        </p:txBody>
      </p:sp>
      <p:sp>
        <p:nvSpPr>
          <p:cNvPr id="4" name="Slide Number Placeholder 3"/>
          <p:cNvSpPr>
            <a:spLocks noGrp="1"/>
          </p:cNvSpPr>
          <p:nvPr>
            <p:ph type="sldNum" sz="quarter" idx="10"/>
          </p:nvPr>
        </p:nvSpPr>
        <p:spPr/>
        <p:txBody>
          <a:bodyPr/>
          <a:lstStyle/>
          <a:p>
            <a:fld id="{6C60E219-B6FC-754C-92EE-CBB76981DCE4}" type="slidenum">
              <a:rPr lang="en-US" smtClean="0"/>
              <a:t>19</a:t>
            </a:fld>
            <a:endParaRPr lang="en-US"/>
          </a:p>
        </p:txBody>
      </p:sp>
    </p:spTree>
    <p:extLst>
      <p:ext uri="{BB962C8B-B14F-4D97-AF65-F5344CB8AC3E}">
        <p14:creationId xmlns:p14="http://schemas.microsoft.com/office/powerpoint/2010/main" val="413376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Bayes rule, so we get prior p of theta TIMES likelihood p(D | theta) DIVIDED by p of data D.</a:t>
            </a:r>
          </a:p>
        </p:txBody>
      </p:sp>
      <p:sp>
        <p:nvSpPr>
          <p:cNvPr id="4" name="Slide Number Placeholder 3"/>
          <p:cNvSpPr>
            <a:spLocks noGrp="1"/>
          </p:cNvSpPr>
          <p:nvPr>
            <p:ph type="sldNum" sz="quarter" idx="10"/>
          </p:nvPr>
        </p:nvSpPr>
        <p:spPr/>
        <p:txBody>
          <a:bodyPr/>
          <a:lstStyle/>
          <a:p>
            <a:fld id="{6C60E219-B6FC-754C-92EE-CBB76981DCE4}" type="slidenum">
              <a:rPr lang="en-US" smtClean="0"/>
              <a:t>20</a:t>
            </a:fld>
            <a:endParaRPr lang="en-US"/>
          </a:p>
        </p:txBody>
      </p:sp>
    </p:spTree>
    <p:extLst>
      <p:ext uri="{BB962C8B-B14F-4D97-AF65-F5344CB8AC3E}">
        <p14:creationId xmlns:p14="http://schemas.microsoft.com/office/powerpoint/2010/main" val="306860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week, I will discuss some random topics on Bayesian statistics that I find interesting.</a:t>
            </a:r>
          </a:p>
        </p:txBody>
      </p:sp>
      <p:sp>
        <p:nvSpPr>
          <p:cNvPr id="4" name="Slide Number Placeholder 3"/>
          <p:cNvSpPr>
            <a:spLocks noGrp="1"/>
          </p:cNvSpPr>
          <p:nvPr>
            <p:ph type="sldNum" sz="quarter" idx="10"/>
          </p:nvPr>
        </p:nvSpPr>
        <p:spPr/>
        <p:txBody>
          <a:bodyPr/>
          <a:lstStyle/>
          <a:p>
            <a:fld id="{6C60E219-B6FC-754C-92EE-CBB76981DCE4}" type="slidenum">
              <a:rPr lang="en-US" smtClean="0"/>
              <a:t>3</a:t>
            </a:fld>
            <a:endParaRPr lang="en-US"/>
          </a:p>
        </p:txBody>
      </p:sp>
    </p:spTree>
    <p:extLst>
      <p:ext uri="{BB962C8B-B14F-4D97-AF65-F5344CB8AC3E}">
        <p14:creationId xmlns:p14="http://schemas.microsoft.com/office/powerpoint/2010/main" val="1068336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drop the evidence p of D because it does not depend on theta and we are optimizing with respect to theta.</a:t>
            </a:r>
          </a:p>
        </p:txBody>
      </p:sp>
      <p:sp>
        <p:nvSpPr>
          <p:cNvPr id="4" name="Slide Number Placeholder 3"/>
          <p:cNvSpPr>
            <a:spLocks noGrp="1"/>
          </p:cNvSpPr>
          <p:nvPr>
            <p:ph type="sldNum" sz="quarter" idx="10"/>
          </p:nvPr>
        </p:nvSpPr>
        <p:spPr/>
        <p:txBody>
          <a:bodyPr/>
          <a:lstStyle/>
          <a:p>
            <a:fld id="{6C60E219-B6FC-754C-92EE-CBB76981DCE4}" type="slidenum">
              <a:rPr lang="en-US" smtClean="0"/>
              <a:t>21</a:t>
            </a:fld>
            <a:endParaRPr lang="en-US"/>
          </a:p>
        </p:txBody>
      </p:sp>
    </p:spTree>
    <p:extLst>
      <p:ext uri="{BB962C8B-B14F-4D97-AF65-F5344CB8AC3E}">
        <p14:creationId xmlns:p14="http://schemas.microsoft.com/office/powerpoint/2010/main" val="1235312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actually implicitly depends on modeling assumptions. For example, normal inverse gamma prior with specific hyperparameters.</a:t>
            </a:r>
          </a:p>
        </p:txBody>
      </p:sp>
      <p:sp>
        <p:nvSpPr>
          <p:cNvPr id="4" name="Slide Number Placeholder 3"/>
          <p:cNvSpPr>
            <a:spLocks noGrp="1"/>
          </p:cNvSpPr>
          <p:nvPr>
            <p:ph type="sldNum" sz="quarter" idx="10"/>
          </p:nvPr>
        </p:nvSpPr>
        <p:spPr/>
        <p:txBody>
          <a:bodyPr/>
          <a:lstStyle/>
          <a:p>
            <a:fld id="{6C60E219-B6FC-754C-92EE-CBB76981DCE4}" type="slidenum">
              <a:rPr lang="en-US" smtClean="0"/>
              <a:t>22</a:t>
            </a:fld>
            <a:endParaRPr lang="en-US"/>
          </a:p>
        </p:txBody>
      </p:sp>
    </p:spTree>
    <p:extLst>
      <p:ext uri="{BB962C8B-B14F-4D97-AF65-F5344CB8AC3E}">
        <p14:creationId xmlns:p14="http://schemas.microsoft.com/office/powerpoint/2010/main" val="741388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there is an implicit conditioning on the model m.</a:t>
            </a:r>
          </a:p>
          <a:p>
            <a:endParaRPr lang="en-US" dirty="0"/>
          </a:p>
          <a:p>
            <a:r>
              <a:rPr lang="en-US" dirty="0"/>
              <a:t>So it should really be written as p(theta | m) TIMES p(D | theta, m) divided by p(D | m)</a:t>
            </a:r>
          </a:p>
        </p:txBody>
      </p:sp>
      <p:sp>
        <p:nvSpPr>
          <p:cNvPr id="4" name="Slide Number Placeholder 3"/>
          <p:cNvSpPr>
            <a:spLocks noGrp="1"/>
          </p:cNvSpPr>
          <p:nvPr>
            <p:ph type="sldNum" sz="quarter" idx="10"/>
          </p:nvPr>
        </p:nvSpPr>
        <p:spPr/>
        <p:txBody>
          <a:bodyPr/>
          <a:lstStyle/>
          <a:p>
            <a:fld id="{6C60E219-B6FC-754C-92EE-CBB76981DCE4}" type="slidenum">
              <a:rPr lang="en-US" smtClean="0"/>
              <a:t>23</a:t>
            </a:fld>
            <a:endParaRPr lang="en-US"/>
          </a:p>
        </p:txBody>
      </p:sp>
    </p:spTree>
    <p:extLst>
      <p:ext uri="{BB962C8B-B14F-4D97-AF65-F5344CB8AC3E}">
        <p14:creationId xmlns:p14="http://schemas.microsoft.com/office/powerpoint/2010/main" val="2478182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evidence term p(D) we throw away is actually the same as the marginal likelihood p(</a:t>
            </a:r>
            <a:r>
              <a:rPr lang="en-US" dirty="0" err="1"/>
              <a:t>D|m</a:t>
            </a:r>
            <a:r>
              <a:rPr lang="en-US" dirty="0"/>
              <a:t>).</a:t>
            </a:r>
          </a:p>
        </p:txBody>
      </p:sp>
      <p:sp>
        <p:nvSpPr>
          <p:cNvPr id="4" name="Slide Number Placeholder 3"/>
          <p:cNvSpPr>
            <a:spLocks noGrp="1"/>
          </p:cNvSpPr>
          <p:nvPr>
            <p:ph type="sldNum" sz="quarter" idx="10"/>
          </p:nvPr>
        </p:nvSpPr>
        <p:spPr/>
        <p:txBody>
          <a:bodyPr/>
          <a:lstStyle/>
          <a:p>
            <a:fld id="{6C60E219-B6FC-754C-92EE-CBB76981DCE4}" type="slidenum">
              <a:rPr lang="en-US" smtClean="0"/>
              <a:t>24</a:t>
            </a:fld>
            <a:endParaRPr lang="en-US"/>
          </a:p>
        </p:txBody>
      </p:sp>
    </p:spTree>
    <p:extLst>
      <p:ext uri="{BB962C8B-B14F-4D97-AF65-F5344CB8AC3E}">
        <p14:creationId xmlns:p14="http://schemas.microsoft.com/office/powerpoint/2010/main" val="79412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why does this work? One might think that complex models will fit the data better and result in higher evidence. But that is not true.</a:t>
            </a:r>
          </a:p>
          <a:p>
            <a:endParaRPr lang="en-US" dirty="0"/>
          </a:p>
          <a:p>
            <a:r>
              <a:rPr lang="en-US" dirty="0"/>
              <a:t>The reason is that complex models can explain many things, so this means that the p of data D’ given the complex model m is non-zero for many different D’.</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25</a:t>
            </a:fld>
            <a:endParaRPr lang="en-US"/>
          </a:p>
        </p:txBody>
      </p:sp>
    </p:spTree>
    <p:extLst>
      <p:ext uri="{BB962C8B-B14F-4D97-AF65-F5344CB8AC3E}">
        <p14:creationId xmlns:p14="http://schemas.microsoft.com/office/powerpoint/2010/main" val="3676604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remember that p of D’ given m is a probability distribution? Therefore, sum or integral over p of D’ given model m has to be equal to 1.</a:t>
            </a:r>
          </a:p>
          <a:p>
            <a:endParaRPr lang="en-US" dirty="0"/>
          </a:p>
          <a:p>
            <a:r>
              <a:rPr lang="en-US" dirty="0"/>
              <a:t>If model m is a complex model, then p of D’ given m is non-zero for many different D’, which means that for a particular D’, the p(D’ | m) cannot be so big.</a:t>
            </a:r>
          </a:p>
          <a:p>
            <a:endParaRPr lang="en-US" dirty="0"/>
          </a:p>
          <a:p>
            <a:r>
              <a:rPr lang="en-US" dirty="0"/>
              <a:t>Does this sound too abstract? Let me give you an example.</a:t>
            </a:r>
          </a:p>
        </p:txBody>
      </p:sp>
      <p:sp>
        <p:nvSpPr>
          <p:cNvPr id="4" name="Slide Number Placeholder 3"/>
          <p:cNvSpPr>
            <a:spLocks noGrp="1"/>
          </p:cNvSpPr>
          <p:nvPr>
            <p:ph type="sldNum" sz="quarter" idx="10"/>
          </p:nvPr>
        </p:nvSpPr>
        <p:spPr/>
        <p:txBody>
          <a:bodyPr/>
          <a:lstStyle/>
          <a:p>
            <a:fld id="{6C60E219-B6FC-754C-92EE-CBB76981DCE4}" type="slidenum">
              <a:rPr lang="en-US" smtClean="0"/>
              <a:t>26</a:t>
            </a:fld>
            <a:endParaRPr lang="en-US"/>
          </a:p>
        </p:txBody>
      </p:sp>
    </p:spTree>
    <p:extLst>
      <p:ext uri="{BB962C8B-B14F-4D97-AF65-F5344CB8AC3E}">
        <p14:creationId xmlns:p14="http://schemas.microsoft.com/office/powerpoint/2010/main" val="135402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a:t>
            </a:r>
            <a:r>
              <a:rPr lang="en-US" baseline="0" dirty="0"/>
              <a:t>we are doing curve fitting. The dots here actually comes from a quadratic curve.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27</a:t>
            </a:fld>
            <a:endParaRPr lang="en-US"/>
          </a:p>
        </p:txBody>
      </p:sp>
    </p:spTree>
    <p:extLst>
      <p:ext uri="{BB962C8B-B14F-4D97-AF65-F5344CB8AC3E}">
        <p14:creationId xmlns:p14="http://schemas.microsoft.com/office/powerpoint/2010/main" val="860754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M1 is a simple model consisting of the space of all linear curves. </a:t>
            </a:r>
          </a:p>
          <a:p>
            <a:endParaRPr lang="en-US" baseline="0" dirty="0"/>
          </a:p>
          <a:p>
            <a:r>
              <a:rPr lang="en-US" baseline="0" dirty="0"/>
              <a:t>The problem is that linear straight lines cannot fit the dots very well, so the probability of observing these dots given that the underlying curve is linear cannot be very high.</a:t>
            </a:r>
          </a:p>
        </p:txBody>
      </p:sp>
      <p:sp>
        <p:nvSpPr>
          <p:cNvPr id="4" name="Slide Number Placeholder 3"/>
          <p:cNvSpPr>
            <a:spLocks noGrp="1"/>
          </p:cNvSpPr>
          <p:nvPr>
            <p:ph type="sldNum" sz="quarter" idx="10"/>
          </p:nvPr>
        </p:nvSpPr>
        <p:spPr/>
        <p:txBody>
          <a:bodyPr/>
          <a:lstStyle/>
          <a:p>
            <a:fld id="{6C60E219-B6FC-754C-92EE-CBB76981DCE4}" type="slidenum">
              <a:rPr lang="en-US" smtClean="0"/>
              <a:t>28</a:t>
            </a:fld>
            <a:endParaRPr lang="en-US"/>
          </a:p>
        </p:txBody>
      </p:sp>
    </p:spTree>
    <p:extLst>
      <p:ext uri="{BB962C8B-B14F-4D97-AF65-F5344CB8AC3E}">
        <p14:creationId xmlns:p14="http://schemas.microsoft.com/office/powerpoint/2010/main" val="233307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let’s consider a very complex model M3, consisting of the space of all possible linear, quadratic and cubic curves.</a:t>
            </a:r>
          </a:p>
          <a:p>
            <a:endParaRPr lang="en-US" dirty="0"/>
          </a:p>
          <a:p>
            <a:r>
              <a:rPr lang="en-US" dirty="0"/>
              <a:t>Now, among the space of linear, quadratic and cubic curves, we can obviously find a quadratic curve that fits the data well, but remember the model is quite complex. It has to assign non-zero probabilities not just to linear and quadratic curves, but also cubic curves. </a:t>
            </a:r>
          </a:p>
          <a:p>
            <a:endParaRPr lang="en-US" dirty="0"/>
          </a:p>
          <a:p>
            <a:r>
              <a:rPr lang="en-US" dirty="0"/>
              <a:t>Therefore even though the probability of observing a quadratic curve under this M3 model is non-zero, but the probability cannot be that big, because the model has to allocate some non-zero probabilities to cubic curves.</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29</a:t>
            </a:fld>
            <a:endParaRPr lang="en-US"/>
          </a:p>
        </p:txBody>
      </p:sp>
    </p:spTree>
    <p:extLst>
      <p:ext uri="{BB962C8B-B14F-4D97-AF65-F5344CB8AC3E}">
        <p14:creationId xmlns:p14="http://schemas.microsoft.com/office/powerpoint/2010/main" val="1946641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an intermediate model M2 consisting of the space of linear AND quadratic curves. </a:t>
            </a:r>
          </a:p>
          <a:p>
            <a:endParaRPr lang="en-US" dirty="0"/>
          </a:p>
          <a:p>
            <a:r>
              <a:rPr lang="en-US" dirty="0"/>
              <a:t>Now, among the space of linear and quadratic curves, we can obviously find a quadratic curve that fits the data well. </a:t>
            </a:r>
          </a:p>
          <a:p>
            <a:endParaRPr lang="en-US" dirty="0"/>
          </a:p>
          <a:p>
            <a:r>
              <a:rPr lang="en-US" dirty="0"/>
              <a:t>M2 assigns 0 probability to cubic curves. It only needs to divide its probability mass over linear and quadratic curves. Therefore </a:t>
            </a:r>
            <a:r>
              <a:rPr lang="en-US" baseline="0" dirty="0"/>
              <a:t>the probability of observing these dots given that the underlying curve is linear or quadratic is the highest and we can pick M2 as the best model.</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30</a:t>
            </a:fld>
            <a:endParaRPr lang="en-US"/>
          </a:p>
        </p:txBody>
      </p:sp>
    </p:spTree>
    <p:extLst>
      <p:ext uri="{BB962C8B-B14F-4D97-AF65-F5344CB8AC3E}">
        <p14:creationId xmlns:p14="http://schemas.microsoft.com/office/powerpoint/2010/main" val="302212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the Bayesian way of doing things is to compute the posterior distribution. </a:t>
            </a:r>
          </a:p>
          <a:p>
            <a:endParaRPr lang="en-US" baseline="0" dirty="0"/>
          </a:p>
          <a:p>
            <a:r>
              <a:rPr lang="en-US" baseline="0" dirty="0"/>
              <a:t>But the posterior distribution can sometimes be very complex, so it’s useful to summarize the posterior distribution into a few numbers. </a:t>
            </a:r>
          </a:p>
          <a:p>
            <a:endParaRPr lang="en-US" baseline="0" dirty="0"/>
          </a:p>
          <a:p>
            <a:r>
              <a:rPr lang="en-US" baseline="0" dirty="0"/>
              <a:t>If these few numbers are representative of the posterior, then this would give us some useful insights into the posterior.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compute this evidence? </a:t>
            </a:r>
          </a:p>
          <a:p>
            <a:endParaRPr lang="en-US" dirty="0"/>
          </a:p>
          <a:p>
            <a:r>
              <a:rPr lang="en-US" dirty="0"/>
              <a:t>As</a:t>
            </a:r>
            <a:r>
              <a:rPr lang="en-US" baseline="0" dirty="0"/>
              <a:t> I mentioned just now, in the previous class we often discard the evidence p of D given m because when we have only one model, we can consider p of D given m to be a constant.</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31</a:t>
            </a:fld>
            <a:endParaRPr lang="en-US"/>
          </a:p>
        </p:txBody>
      </p:sp>
    </p:spTree>
    <p:extLst>
      <p:ext uri="{BB962C8B-B14F-4D97-AF65-F5344CB8AC3E}">
        <p14:creationId xmlns:p14="http://schemas.microsoft.com/office/powerpoint/2010/main" val="4255118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now we want to compare multiple models, so the evidence or marginal likelihood of D becomes important.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32</a:t>
            </a:fld>
            <a:endParaRPr lang="en-US"/>
          </a:p>
        </p:txBody>
      </p:sp>
    </p:spTree>
    <p:extLst>
      <p:ext uri="{BB962C8B-B14F-4D97-AF65-F5344CB8AC3E}">
        <p14:creationId xmlns:p14="http://schemas.microsoft.com/office/powerpoint/2010/main" val="136639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the evidence is easy when we have conjugate distributions.</a:t>
            </a:r>
            <a:r>
              <a:rPr lang="en-US" baseline="0" dirty="0"/>
              <a:t> The reason is that the posterior p(theta | D) is easy to compute, so we can write down Bayes rule, then solve for the evidence p(D). </a:t>
            </a:r>
          </a:p>
          <a:p>
            <a:endParaRPr lang="en-US" baseline="0" dirty="0"/>
          </a:p>
          <a:p>
            <a:r>
              <a:rPr lang="en-US" baseline="0" dirty="0"/>
              <a:t>The evidence p of D is equal to the likelihood TIMES the prior DIVIDED by the posterior distribution.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1742687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a:t>
            </a:r>
            <a:r>
              <a:rPr lang="en-US" baseline="0" dirty="0"/>
              <a:t> the beta-binomial model where the likelihood is binomial with N0 tails and N1 heads and theta is the probability of head.</a:t>
            </a:r>
          </a:p>
          <a:p>
            <a:endParaRPr lang="en-US" dirty="0"/>
          </a:p>
          <a:p>
            <a:r>
              <a:rPr lang="en-US" dirty="0"/>
              <a:t>The prior of</a:t>
            </a:r>
            <a:r>
              <a:rPr lang="en-US" baseline="0" dirty="0"/>
              <a:t> theta is beta with parameters a and b. </a:t>
            </a:r>
          </a:p>
          <a:p>
            <a:endParaRPr lang="en-US" baseline="0" dirty="0"/>
          </a:p>
          <a:p>
            <a:r>
              <a:rPr lang="en-US" baseline="0" dirty="0"/>
              <a:t>The posterior distribution as we have shown two lectures ago is Beta with parameters a + N1 and b+N0.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1099001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plug in p of theta to be the beta</a:t>
            </a:r>
            <a:r>
              <a:rPr lang="en-US" baseline="0" dirty="0"/>
              <a:t> distribution 1 divided by Beta of a and b TIMES theta to the power of a – 1 TIMES (1 – theta) to the power of b-1. </a:t>
            </a:r>
          </a:p>
          <a:p>
            <a:endParaRPr lang="en-US" baseline="0" dirty="0"/>
          </a:p>
          <a:p>
            <a:r>
              <a:rPr lang="en-US" baseline="0" dirty="0"/>
              <a:t>And the likelihood is the binomial distribution N choose N1 TIMES theta to the power of N1 TIMES (1 – theta) to the power of N0. </a:t>
            </a:r>
          </a:p>
          <a:p>
            <a:endParaRPr lang="en-US" baseline="0" dirty="0"/>
          </a:p>
          <a:p>
            <a:r>
              <a:rPr lang="en-US" baseline="0" dirty="0"/>
              <a:t>Divided by the posterior which is a beta distribution 1 over Beta of a + N1 and b+N0 TIMES theta to the power of a + N1 – 1 TIMES (1-theta) to the power of b+N0-1.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35</a:t>
            </a:fld>
            <a:endParaRPr lang="en-US"/>
          </a:p>
        </p:txBody>
      </p:sp>
    </p:spTree>
    <p:extLst>
      <p:ext uri="{BB962C8B-B14F-4D97-AF65-F5344CB8AC3E}">
        <p14:creationId xmlns:p14="http://schemas.microsoft.com/office/powerpoint/2010/main" val="400045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 theta terms cancel out and we are left with N choose N1 TIMES Beta of a+N1 and</a:t>
            </a:r>
            <a:r>
              <a:rPr lang="en-US" baseline="0" dirty="0"/>
              <a:t> b+N0 DIVIDED by Beta of a and b.</a:t>
            </a:r>
          </a:p>
          <a:p>
            <a:endParaRPr lang="en-US" baseline="0" dirty="0"/>
          </a:p>
          <a:p>
            <a:r>
              <a:rPr lang="en-US" baseline="0" dirty="0"/>
              <a:t>Notice that this does not depend on theta, which makes sense. We can think of p of D as a distribution parameterized by the beta parameters a and b. This is called the Beta-binomial compound distribution</a:t>
            </a:r>
          </a:p>
          <a:p>
            <a:endParaRPr lang="en-US" baseline="0" dirty="0"/>
          </a:p>
          <a:p>
            <a:r>
              <a:rPr lang="en-US" baseline="0" dirty="0"/>
              <a:t>Now in general, it is quite difficult to compute the marginal likelihood.</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36</a:t>
            </a:fld>
            <a:endParaRPr lang="en-US"/>
          </a:p>
        </p:txBody>
      </p:sp>
    </p:spTree>
    <p:extLst>
      <p:ext uri="{BB962C8B-B14F-4D97-AF65-F5344CB8AC3E}">
        <p14:creationId xmlns:p14="http://schemas.microsoft.com/office/powerpoint/2010/main" val="3424563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 approximation</a:t>
            </a:r>
            <a:r>
              <a:rPr lang="en-US" baseline="0" dirty="0"/>
              <a:t> is the </a:t>
            </a:r>
            <a:r>
              <a:rPr lang="en-US" baseline="0" dirty="0" err="1"/>
              <a:t>bayesian</a:t>
            </a:r>
            <a:r>
              <a:rPr lang="en-US" baseline="0" dirty="0"/>
              <a:t> information criteria, where p of D is approximated to be the log probability of the data given the ML estimate MINUS the degree of freedoms of theta DIVIDED by 2 TIMES log N. </a:t>
            </a:r>
          </a:p>
          <a:p>
            <a:endParaRPr lang="en-US" baseline="0" dirty="0"/>
          </a:p>
          <a:p>
            <a:r>
              <a:rPr lang="en-US" baseline="0" dirty="0"/>
              <a:t>So we see that a more complicated model will generally result in a better log likelihood. On the other hand, a more complex model has higher degree of freedoms and therefore gets penalized in the second term. </a:t>
            </a:r>
          </a:p>
          <a:p>
            <a:endParaRPr lang="en-US" baseline="0" dirty="0"/>
          </a:p>
          <a:p>
            <a:r>
              <a:rPr lang="en-US" baseline="0" dirty="0"/>
              <a:t>The log N might seem weird. So the more the data, the more penalty there is. If there is more data shouldn’t we be able to fit more complex models?</a:t>
            </a:r>
          </a:p>
          <a:p>
            <a:endParaRPr lang="en-US" baseline="0" dirty="0"/>
          </a:p>
          <a:p>
            <a:r>
              <a:rPr lang="en-US" baseline="0" dirty="0"/>
              <a:t>Well actually there is no contradiction because the first term grows linearly with N, so as we accumulate more data the first term should grow linearly with N, while the second term grows logarithmically with N.</a:t>
            </a:r>
          </a:p>
        </p:txBody>
      </p:sp>
      <p:sp>
        <p:nvSpPr>
          <p:cNvPr id="4" name="Slide Number Placeholder 3"/>
          <p:cNvSpPr>
            <a:spLocks noGrp="1"/>
          </p:cNvSpPr>
          <p:nvPr>
            <p:ph type="sldNum" sz="quarter" idx="10"/>
          </p:nvPr>
        </p:nvSpPr>
        <p:spPr/>
        <p:txBody>
          <a:bodyPr/>
          <a:lstStyle/>
          <a:p>
            <a:fld id="{6C60E219-B6FC-754C-92EE-CBB76981DCE4}" type="slidenum">
              <a:rPr lang="en-US" smtClean="0"/>
              <a:t>37</a:t>
            </a:fld>
            <a:endParaRPr lang="en-US"/>
          </a:p>
        </p:txBody>
      </p:sp>
    </p:spTree>
    <p:extLst>
      <p:ext uri="{BB962C8B-B14F-4D97-AF65-F5344CB8AC3E}">
        <p14:creationId xmlns:p14="http://schemas.microsoft.com/office/powerpoint/2010/main" val="641489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some literature, people instead multiply BIC by -2, resulting in BIC cost. So the smaller the BIC cost the better the model</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38</a:t>
            </a:fld>
            <a:endParaRPr lang="en-US"/>
          </a:p>
        </p:txBody>
      </p:sp>
    </p:spTree>
    <p:extLst>
      <p:ext uri="{BB962C8B-B14F-4D97-AF65-F5344CB8AC3E}">
        <p14:creationId xmlns:p14="http://schemas.microsoft.com/office/powerpoint/2010/main" val="641489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addition, some literature suggests that using the MAP estimate of theta rather than the ML estimate might also work better. </a:t>
            </a:r>
          </a:p>
          <a:p>
            <a:endParaRPr lang="en-US" baseline="0" dirty="0"/>
          </a:p>
          <a:p>
            <a:r>
              <a:rPr lang="en-US" baseline="0" dirty="0"/>
              <a:t>The derivation of BIC can be found at the end of the lecture notes. I won’t go through it but you should definitely look at it in order to understand the approximations that are made, so you can decide for yourself whether the approximations are reasonable for your problem. </a:t>
            </a:r>
          </a:p>
          <a:p>
            <a:endParaRPr lang="en-US" baseline="0" dirty="0"/>
          </a:p>
          <a:p>
            <a:r>
              <a:rPr lang="en-US" baseline="0" dirty="0"/>
              <a:t>In addition, it will give you a better sense of how to compute the degree of freedoms of theta.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39</a:t>
            </a:fld>
            <a:endParaRPr lang="en-US"/>
          </a:p>
        </p:txBody>
      </p:sp>
    </p:spTree>
    <p:extLst>
      <p:ext uri="{BB962C8B-B14F-4D97-AF65-F5344CB8AC3E}">
        <p14:creationId xmlns:p14="http://schemas.microsoft.com/office/powerpoint/2010/main" val="3803621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consider two</a:t>
            </a:r>
            <a:r>
              <a:rPr lang="en-US" baseline="0" dirty="0"/>
              <a:t> models M0 and M1. Bayes factor is defined as the marginal likelihood of the data given model M1 DIVIDED by the marginal likelihood of the data given model M0. </a:t>
            </a:r>
          </a:p>
          <a:p>
            <a:endParaRPr lang="en-US" baseline="0" dirty="0"/>
          </a:p>
          <a:p>
            <a:r>
              <a:rPr lang="en-US" baseline="0" dirty="0"/>
              <a:t>In other words, evidence of M1 divided by evidence of M0.</a:t>
            </a:r>
          </a:p>
          <a:p>
            <a:endParaRPr lang="en-US" baseline="0" dirty="0"/>
          </a:p>
          <a:p>
            <a:r>
              <a:rPr lang="en-US" baseline="0" dirty="0"/>
              <a:t>This is the Bayesian alternative to hypothesis testing in </a:t>
            </a:r>
            <a:r>
              <a:rPr lang="en-US" baseline="0" dirty="0" err="1"/>
              <a:t>frequentist</a:t>
            </a:r>
            <a:r>
              <a:rPr lang="en-US" baseline="0" dirty="0"/>
              <a:t> statistics.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40</a:t>
            </a:fld>
            <a:endParaRPr lang="en-US"/>
          </a:p>
        </p:txBody>
      </p:sp>
    </p:spTree>
    <p:extLst>
      <p:ext uri="{BB962C8B-B14F-4D97-AF65-F5344CB8AC3E}">
        <p14:creationId xmlns:p14="http://schemas.microsoft.com/office/powerpoint/2010/main" val="225600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popular summary of the posterior distribution</a:t>
            </a:r>
            <a:r>
              <a:rPr lang="en-US" baseline="0" dirty="0"/>
              <a:t> is of course the MAP estimate or the mode of the posterior distribution.</a:t>
            </a:r>
          </a:p>
          <a:p>
            <a:endParaRPr lang="en-US" baseline="0" dirty="0"/>
          </a:p>
          <a:p>
            <a:r>
              <a:rPr lang="en-US" baseline="0" dirty="0"/>
              <a:t>However as explained a few lectures ago</a:t>
            </a:r>
            <a:r>
              <a:rPr lang="en-US" baseline="0"/>
              <a:t>, using </a:t>
            </a:r>
            <a:r>
              <a:rPr lang="en-US" baseline="0" dirty="0"/>
              <a:t>the MAP estimate as a plug-in approximation for future analysis can lead to the black swan paradox. </a:t>
            </a:r>
          </a:p>
          <a:p>
            <a:endParaRPr lang="en-US" baseline="0" dirty="0"/>
          </a:p>
          <a:p>
            <a:r>
              <a:rPr lang="en-US" baseline="0" dirty="0"/>
              <a:t>Remember this example </a:t>
            </a:r>
            <a:r>
              <a:rPr lang="en-US" baseline="0"/>
              <a:t>from a few </a:t>
            </a:r>
            <a:r>
              <a:rPr lang="en-US" baseline="0" dirty="0"/>
              <a:t>weeks ago? </a:t>
            </a:r>
          </a:p>
          <a:p>
            <a:endParaRPr lang="en-US" baseline="0" dirty="0"/>
          </a:p>
          <a:p>
            <a:r>
              <a:rPr lang="en-US" baseline="0" dirty="0"/>
              <a:t>In general the MAP estimate in purple has much smaller variance than the posterior predictive distribution, suggesting an over-confidence in our estimates.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a:t>
            </a:fld>
            <a:endParaRPr lang="en-US"/>
          </a:p>
        </p:txBody>
      </p:sp>
    </p:spTree>
    <p:extLst>
      <p:ext uri="{BB962C8B-B14F-4D97-AF65-F5344CB8AC3E}">
        <p14:creationId xmlns:p14="http://schemas.microsoft.com/office/powerpoint/2010/main" val="2783266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Bayes factor b</a:t>
            </a:r>
            <a:r>
              <a:rPr lang="en-US" baseline="0" dirty="0"/>
              <a:t>y using this table of convention proposed by </a:t>
            </a:r>
            <a:r>
              <a:rPr lang="en-US" baseline="0" dirty="0" err="1"/>
              <a:t>Jeffreys</a:t>
            </a:r>
            <a:r>
              <a:rPr lang="en-US" baseline="0" dirty="0"/>
              <a:t>.</a:t>
            </a:r>
          </a:p>
          <a:p>
            <a:endParaRPr lang="en-US" baseline="0" dirty="0"/>
          </a:p>
          <a:p>
            <a:r>
              <a:rPr lang="en-US" baseline="0" dirty="0"/>
              <a:t>If Bayes factor is &lt; 1 over 100, this suggests decisive evidence for M0, while if Bayes factor is &gt; 100, this suggests decisive evidence for model M1. </a:t>
            </a:r>
          </a:p>
          <a:p>
            <a:endParaRPr lang="en-US" baseline="0" dirty="0"/>
          </a:p>
          <a:p>
            <a:r>
              <a:rPr lang="en-US" baseline="0" dirty="0"/>
              <a:t>This might feel a bit arbitrary but so is using a p value of 0.05 in </a:t>
            </a:r>
            <a:r>
              <a:rPr lang="en-US" baseline="0" dirty="0" err="1"/>
              <a:t>frequentist</a:t>
            </a:r>
            <a:r>
              <a:rPr lang="en-US" baseline="0" dirty="0"/>
              <a:t> hypothesis testing like t-test.</a:t>
            </a:r>
          </a:p>
        </p:txBody>
      </p:sp>
      <p:sp>
        <p:nvSpPr>
          <p:cNvPr id="4" name="Slide Number Placeholder 3"/>
          <p:cNvSpPr>
            <a:spLocks noGrp="1"/>
          </p:cNvSpPr>
          <p:nvPr>
            <p:ph type="sldNum" sz="quarter" idx="10"/>
          </p:nvPr>
        </p:nvSpPr>
        <p:spPr/>
        <p:txBody>
          <a:bodyPr/>
          <a:lstStyle/>
          <a:p>
            <a:fld id="{6C60E219-B6FC-754C-92EE-CBB76981DCE4}" type="slidenum">
              <a:rPr lang="en-US" smtClean="0"/>
              <a:t>41</a:t>
            </a:fld>
            <a:endParaRPr lang="en-US"/>
          </a:p>
        </p:txBody>
      </p:sp>
    </p:spTree>
    <p:extLst>
      <p:ext uri="{BB962C8B-B14F-4D97-AF65-F5344CB8AC3E}">
        <p14:creationId xmlns:p14="http://schemas.microsoft.com/office/powerpoint/2010/main" val="225600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that both models have equal prior probability,</a:t>
            </a:r>
            <a:r>
              <a:rPr lang="en-US" baseline="0" dirty="0"/>
              <a:t> we can write the posterior probability of model 0 as 1 divided by the Bayes factor + 1.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Let’s see an example to make things more concrete.</a:t>
            </a:r>
            <a:endParaRPr lang="en-US"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42</a:t>
            </a:fld>
            <a:endParaRPr lang="en-US"/>
          </a:p>
        </p:txBody>
      </p:sp>
    </p:spTree>
    <p:extLst>
      <p:ext uri="{BB962C8B-B14F-4D97-AF65-F5344CB8AC3E}">
        <p14:creationId xmlns:p14="http://schemas.microsoft.com/office/powerpoint/2010/main" val="2256007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a:t>
            </a:r>
            <a:r>
              <a:rPr lang="en-US" baseline="0" dirty="0"/>
              <a:t> coin and we observe N1 heads out of N tosses.</a:t>
            </a:r>
          </a:p>
          <a:p>
            <a:endParaRPr lang="en-US" baseline="0" dirty="0"/>
          </a:p>
          <a:p>
            <a:r>
              <a:rPr lang="en-US" baseline="0" dirty="0"/>
              <a:t>In model 0, the coin is fair.</a:t>
            </a:r>
          </a:p>
          <a:p>
            <a:endParaRPr lang="en-US" baseline="0" dirty="0"/>
          </a:p>
          <a:p>
            <a:r>
              <a:rPr lang="en-US" baseline="0" dirty="0"/>
              <a:t>In model 1, the coin is potentially unfair where the probability of head theta is uniformly distributed with Beta distribution 1, 1. So it’s a uniform distribution.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43</a:t>
            </a:fld>
            <a:endParaRPr lang="en-US"/>
          </a:p>
        </p:txBody>
      </p:sp>
    </p:spTree>
    <p:extLst>
      <p:ext uri="{BB962C8B-B14F-4D97-AF65-F5344CB8AC3E}">
        <p14:creationId xmlns:p14="http://schemas.microsoft.com/office/powerpoint/2010/main" val="58679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marginal</a:t>
            </a:r>
            <a:r>
              <a:rPr lang="en-US" baseline="0" dirty="0"/>
              <a:t> likelihood of the data for hypothesis 0 is N choose N1 TIMES 1 over 2 to the power of N. This is just the binomial distribution where we observed N1 heads and the coin is fair.</a:t>
            </a:r>
          </a:p>
          <a:p>
            <a:endParaRPr lang="en-US" baseline="0" dirty="0"/>
          </a:p>
          <a:p>
            <a:r>
              <a:rPr lang="en-US" dirty="0"/>
              <a:t>The marginal</a:t>
            </a:r>
            <a:r>
              <a:rPr lang="en-US" baseline="0" dirty="0"/>
              <a:t> likelihood of the data for hypothesis 1 is N choose N1 TIMES the beta of 1+N1 and 1+N0 divided by beta of 1 and 1. This formula is simply from the beta-binomial COMPOUND distribution from a few slides ago.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44</a:t>
            </a:fld>
            <a:endParaRPr lang="en-US"/>
          </a:p>
        </p:txBody>
      </p:sp>
    </p:spTree>
    <p:extLst>
      <p:ext uri="{BB962C8B-B14F-4D97-AF65-F5344CB8AC3E}">
        <p14:creationId xmlns:p14="http://schemas.microsoft.com/office/powerpoint/2010/main" val="58679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are going to do is to ignore the factor N choose N1 because</a:t>
            </a:r>
            <a:r>
              <a:rPr lang="en-US" baseline="0" dirty="0"/>
              <a:t> it appears in both models. </a:t>
            </a:r>
          </a:p>
          <a:p>
            <a:endParaRPr lang="en-US" baseline="0" dirty="0"/>
          </a:p>
          <a:p>
            <a:r>
              <a:rPr lang="en-US" baseline="0" dirty="0"/>
              <a:t>So if we ignore N choose N1, then p(D | M0) is a constant and so we just need to plot p of D given M1</a:t>
            </a:r>
          </a:p>
          <a:p>
            <a:endParaRPr lang="en-US" baseline="0" dirty="0"/>
          </a:p>
          <a:p>
            <a:r>
              <a:rPr lang="en-US" baseline="0" dirty="0"/>
              <a:t>Sounds good?</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45</a:t>
            </a:fld>
            <a:endParaRPr lang="en-US"/>
          </a:p>
        </p:txBody>
      </p:sp>
    </p:spTree>
    <p:extLst>
      <p:ext uri="{BB962C8B-B14F-4D97-AF65-F5344CB8AC3E}">
        <p14:creationId xmlns:p14="http://schemas.microsoft.com/office/powerpoint/2010/main" val="58679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marginal likelihood of model 1 without</a:t>
            </a:r>
            <a:r>
              <a:rPr lang="en-US" baseline="0" dirty="0"/>
              <a:t> the N choose N1 factor.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are assuming 5 coin tosses.</a:t>
            </a:r>
          </a:p>
          <a:p>
            <a:endParaRPr lang="en-US" baseline="0" dirty="0"/>
          </a:p>
          <a:p>
            <a:r>
              <a:rPr lang="en-US" baseline="0" dirty="0"/>
              <a:t>We see that if we see that if there are 2 or 3 heads, then we should favor model 0. If we see 0 head or 5 heads, then model 1 becomes more likely.</a:t>
            </a:r>
          </a:p>
          <a:p>
            <a:endParaRPr lang="en-US" baseline="0" dirty="0"/>
          </a:p>
          <a:p>
            <a:r>
              <a:rPr lang="en-US" baseline="0" dirty="0"/>
              <a:t>In case you are wondering why there are a lot of 1s and 2s because they correspond to all the possible configuration. So with 1 head, the head can appears in first toss or second toss or third or fourth or fifth. So there are 5 1s here.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46</a:t>
            </a:fld>
            <a:endParaRPr lang="en-US"/>
          </a:p>
        </p:txBody>
      </p:sp>
    </p:spTree>
    <p:extLst>
      <p:ext uri="{BB962C8B-B14F-4D97-AF65-F5344CB8AC3E}">
        <p14:creationId xmlns:p14="http://schemas.microsoft.com/office/powerpoint/2010/main" val="58679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BIC approximation to the</a:t>
            </a:r>
            <a:r>
              <a:rPr lang="en-US" baseline="0" dirty="0"/>
              <a:t> marginal likelihood. </a:t>
            </a:r>
          </a:p>
          <a:p>
            <a:endParaRPr lang="en-US" baseline="0" dirty="0"/>
          </a:p>
          <a:p>
            <a:r>
              <a:rPr lang="en-US" baseline="0" dirty="0"/>
              <a:t>And we see that the scale has changed a bit, but the basic shape is the same. For extreme values, we favor model 1, but for 2 or 3 heads we favor model 0.</a:t>
            </a:r>
          </a:p>
          <a:p>
            <a:endParaRPr lang="en-US" baseline="0" dirty="0"/>
          </a:p>
          <a:p>
            <a:r>
              <a:rPr lang="en-US" baseline="0" dirty="0"/>
              <a:t>Note that the BIC values for 0 head and 5 heads for. M1 correspond to </a:t>
            </a:r>
            <a:r>
              <a:rPr lang="en-US" baseline="0" dirty="0" err="1"/>
              <a:t>NaN</a:t>
            </a:r>
            <a:r>
              <a:rPr lang="en-US" baseline="0"/>
              <a:t>.</a:t>
            </a: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47</a:t>
            </a:fld>
            <a:endParaRPr lang="en-US"/>
          </a:p>
        </p:txBody>
      </p:sp>
    </p:spTree>
    <p:extLst>
      <p:ext uri="{BB962C8B-B14F-4D97-AF65-F5344CB8AC3E}">
        <p14:creationId xmlns:p14="http://schemas.microsoft.com/office/powerpoint/2010/main" val="58679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will now talk about Bayesian decision theory.</a:t>
            </a:r>
          </a:p>
          <a:p>
            <a:endParaRPr lang="en-US" baseline="0" dirty="0"/>
          </a:p>
          <a:p>
            <a:r>
              <a:rPr lang="en-US" baseline="0" dirty="0"/>
              <a:t>Any questions before </a:t>
            </a:r>
            <a:r>
              <a:rPr lang="en-US" baseline="0"/>
              <a:t>I continue?</a:t>
            </a: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48</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say we have estimated the posterior probability of some</a:t>
            </a:r>
            <a:r>
              <a:rPr lang="en-US" baseline="0" dirty="0"/>
              <a:t> parameters of interest.</a:t>
            </a:r>
          </a:p>
          <a:p>
            <a:endParaRPr lang="en-US" baseline="0" dirty="0"/>
          </a:p>
          <a:p>
            <a:r>
              <a:rPr lang="en-US" baseline="0" dirty="0"/>
              <a:t>But in the real world we need to translate this posterior probability into action.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49</a:t>
            </a:fld>
            <a:endParaRPr lang="en-US"/>
          </a:p>
        </p:txBody>
      </p:sp>
    </p:spTree>
    <p:extLst>
      <p:ext uri="{BB962C8B-B14F-4D97-AF65-F5344CB8AC3E}">
        <p14:creationId xmlns:p14="http://schemas.microsoft.com/office/powerpoint/2010/main" val="2746274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approach is to formulate this as a game against</a:t>
            </a:r>
            <a:r>
              <a:rPr lang="en-US" baseline="0" dirty="0"/>
              <a:t> nature.</a:t>
            </a:r>
          </a:p>
          <a:p>
            <a:endParaRPr lang="en-US" baseline="0" dirty="0"/>
          </a:p>
          <a:p>
            <a:r>
              <a:rPr lang="en-US" baseline="0" dirty="0"/>
              <a:t>So imagine that nature picks the variable y, and from this variable generates observation x.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50</a:t>
            </a:fld>
            <a:endParaRPr lang="en-US"/>
          </a:p>
        </p:txBody>
      </p:sp>
    </p:spTree>
    <p:extLst>
      <p:ext uri="{BB962C8B-B14F-4D97-AF65-F5344CB8AC3E}">
        <p14:creationId xmlns:p14="http://schemas.microsoft.com/office/powerpoint/2010/main" val="200928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the mode of a</a:t>
            </a:r>
            <a:r>
              <a:rPr lang="en-US" baseline="0" dirty="0"/>
              <a:t> distribution can be atypical because it’s just the highest point of the distribution, corresponding to zero measure. This is unlike the mean or median of a distribution which takes into account of the volume of the distribution.</a:t>
            </a:r>
          </a:p>
          <a:p>
            <a:endParaRPr lang="en-US" baseline="0" dirty="0"/>
          </a:p>
          <a:p>
            <a:r>
              <a:rPr lang="en-US" baseline="0" dirty="0"/>
              <a:t>For example, consider the black bi-modal distribution on the left. The mode corresponds to this peak here. But perhaps the mean shown in blue is a better summary of the distribution.</a:t>
            </a:r>
          </a:p>
          <a:p>
            <a:endParaRPr lang="en-US" baseline="0" dirty="0"/>
          </a:p>
          <a:p>
            <a:r>
              <a:rPr lang="en-US" baseline="0" dirty="0"/>
              <a:t>The right shows a skew distribution. The MODE corresponds to an extreme value in the distribution. Mean or median might be a better summary of the distribution.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a:t>
            </a:fld>
            <a:endParaRPr lang="en-US"/>
          </a:p>
        </p:txBody>
      </p:sp>
    </p:spTree>
    <p:extLst>
      <p:ext uri="{BB962C8B-B14F-4D97-AF65-F5344CB8AC3E}">
        <p14:creationId xmlns:p14="http://schemas.microsoft.com/office/powerpoint/2010/main" val="2882013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Based on this observation x, we have to choose an action a.</a:t>
            </a:r>
            <a:r>
              <a:rPr lang="en-US" baseline="0" dirty="0"/>
              <a:t> For example, y is whether this is an incoming missile and a is whether we should hide in the bomb shelter or not. </a:t>
            </a:r>
          </a:p>
          <a:p>
            <a:endParaRPr lang="en-US" dirty="0"/>
          </a:p>
          <a:p>
            <a:r>
              <a:rPr lang="en-US" dirty="0"/>
              <a:t>Our action results in some penalty</a:t>
            </a:r>
            <a:r>
              <a:rPr lang="en-US" baseline="0" dirty="0"/>
              <a:t> based on the compatibility between the true value of y and the action we take a.</a:t>
            </a:r>
          </a:p>
          <a:p>
            <a:endParaRPr lang="en-US" baseline="0" dirty="0"/>
          </a:p>
          <a:p>
            <a:r>
              <a:rPr lang="en-US" baseline="0" dirty="0"/>
              <a:t>This penalty is represented as a loss function L of y and a. </a:t>
            </a:r>
          </a:p>
          <a:p>
            <a:endParaRPr lang="en-US" baseline="0" dirty="0"/>
          </a:p>
          <a:p>
            <a:r>
              <a:rPr lang="en-US" baseline="0" dirty="0"/>
              <a:t>So for example, L of y and a can be (y – 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51</a:t>
            </a:fld>
            <a:endParaRPr lang="en-US"/>
          </a:p>
        </p:txBody>
      </p:sp>
    </p:spTree>
    <p:extLst>
      <p:ext uri="{BB962C8B-B14F-4D97-AF65-F5344CB8AC3E}">
        <p14:creationId xmlns:p14="http://schemas.microsoft.com/office/powerpoint/2010/main" val="3393091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then pick the action that minimizes the posterior</a:t>
            </a:r>
            <a:r>
              <a:rPr lang="en-US" baseline="0" dirty="0"/>
              <a:t> expected loss.</a:t>
            </a:r>
          </a:p>
          <a:p>
            <a:endParaRPr lang="en-US" baseline="0" dirty="0"/>
          </a:p>
          <a:p>
            <a:r>
              <a:rPr lang="en-US" baseline="0" dirty="0"/>
              <a:t>So delta of x is the action we should take based on observing x.</a:t>
            </a:r>
          </a:p>
          <a:p>
            <a:endParaRPr lang="en-US" baseline="0" dirty="0"/>
          </a:p>
          <a:p>
            <a:r>
              <a:rPr lang="en-US" baseline="0" dirty="0"/>
              <a:t>This action should minimize the expected loss,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52</a:t>
            </a:fld>
            <a:endParaRPr lang="en-US"/>
          </a:p>
        </p:txBody>
      </p:sp>
    </p:spTree>
    <p:extLst>
      <p:ext uri="{BB962C8B-B14F-4D97-AF65-F5344CB8AC3E}">
        <p14:creationId xmlns:p14="http://schemas.microsoft.com/office/powerpoint/2010/main" val="273353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defined as the expectation with respect to the posterior probability p of y given the observation x.</a:t>
            </a:r>
          </a:p>
          <a:p>
            <a:endParaRPr lang="en-US" baseline="0" dirty="0"/>
          </a:p>
          <a:p>
            <a:r>
              <a:rPr lang="en-US" baseline="0" dirty="0"/>
              <a:t>Therefore this expectation is equal to sum over y. The loss of y and a TIMES the posterior probability of y GIVEN x. </a:t>
            </a:r>
          </a:p>
          <a:p>
            <a:endParaRPr lang="en-US" baseline="0" dirty="0"/>
          </a:p>
          <a:p>
            <a:r>
              <a:rPr lang="en-US" baseline="0" dirty="0"/>
              <a:t>Now, when I use sum, that’s because I assume y is discrete. But if y is a continuous variable, then this sum becomes an integral.</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53</a:t>
            </a:fld>
            <a:endParaRPr lang="en-US"/>
          </a:p>
        </p:txBody>
      </p:sp>
    </p:spTree>
    <p:extLst>
      <p:ext uri="{BB962C8B-B14F-4D97-AF65-F5344CB8AC3E}">
        <p14:creationId xmlns:p14="http://schemas.microsoft.com/office/powerpoint/2010/main" val="30572056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action is called the Bayes’ estimator or</a:t>
            </a:r>
            <a:r>
              <a:rPr lang="en-US" baseline="0" dirty="0"/>
              <a:t> Bayes decision rule.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54</a:t>
            </a:fld>
            <a:endParaRPr lang="en-US"/>
          </a:p>
        </p:txBody>
      </p:sp>
    </p:spTree>
    <p:extLst>
      <p:ext uri="{BB962C8B-B14F-4D97-AF65-F5344CB8AC3E}">
        <p14:creationId xmlns:p14="http://schemas.microsoft.com/office/powerpoint/2010/main" val="201246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economics, instead of talking about losses, we talk about rewards. </a:t>
            </a:r>
          </a:p>
          <a:p>
            <a:endParaRPr lang="en-US" baseline="0" dirty="0"/>
          </a:p>
          <a:p>
            <a:r>
              <a:rPr lang="en-US" baseline="0" dirty="0"/>
              <a:t>So instead we define a reward or utility function U of y and a. </a:t>
            </a:r>
          </a:p>
          <a:p>
            <a:endParaRPr lang="en-US" baseline="0" dirty="0"/>
          </a:p>
          <a:p>
            <a:r>
              <a:rPr lang="en-US" baseline="0" dirty="0"/>
              <a:t>In that case, the Bayes’ estimator is the action that maximizes the posterior expected utility. </a:t>
            </a:r>
          </a:p>
          <a:p>
            <a:endParaRPr lang="en-US" baseline="0" dirty="0"/>
          </a:p>
          <a:p>
            <a:r>
              <a:rPr lang="en-US" baseline="0" dirty="0"/>
              <a:t>I will now give you some examples of loss functions and the resulting Bayes’ estimator.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55</a:t>
            </a:fld>
            <a:endParaRPr lang="en-US"/>
          </a:p>
        </p:txBody>
      </p:sp>
    </p:spTree>
    <p:extLst>
      <p:ext uri="{BB962C8B-B14F-4D97-AF65-F5344CB8AC3E}">
        <p14:creationId xmlns:p14="http://schemas.microsoft.com/office/powerpoint/2010/main" val="17087422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loss function is 0-1 loss.</a:t>
            </a:r>
          </a:p>
          <a:p>
            <a:endParaRPr lang="en-US" dirty="0"/>
          </a:p>
          <a:p>
            <a:r>
              <a:rPr lang="en-US" dirty="0"/>
              <a:t>So</a:t>
            </a:r>
            <a:r>
              <a:rPr lang="en-US" baseline="0" dirty="0"/>
              <a:t> L of y and a is equal to 0 if a is equal to y and 1 if a is not equal to 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56</a:t>
            </a:fld>
            <a:endParaRPr lang="en-US"/>
          </a:p>
        </p:txBody>
      </p:sp>
    </p:spTree>
    <p:extLst>
      <p:ext uri="{BB962C8B-B14F-4D97-AF65-F5344CB8AC3E}">
        <p14:creationId xmlns:p14="http://schemas.microsoft.com/office/powerpoint/2010/main" val="3395060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in classification, y would be the true label and a would be the estimated label.</a:t>
            </a:r>
          </a:p>
          <a:p>
            <a:endParaRPr lang="en-US" baseline="0" dirty="0"/>
          </a:p>
          <a:p>
            <a:r>
              <a:rPr lang="en-US" dirty="0"/>
              <a:t> And so the</a:t>
            </a:r>
            <a:r>
              <a:rPr lang="en-US" baseline="0" dirty="0"/>
              <a:t> loss would simply be the classification error, which is the number of </a:t>
            </a:r>
            <a:r>
              <a:rPr lang="en-US" baseline="0" dirty="0" err="1"/>
              <a:t>datapoints</a:t>
            </a:r>
            <a:r>
              <a:rPr lang="en-US" baseline="0" dirty="0"/>
              <a:t> we classify wrongly.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57</a:t>
            </a:fld>
            <a:endParaRPr lang="en-US"/>
          </a:p>
        </p:txBody>
      </p:sp>
    </p:spTree>
    <p:extLst>
      <p:ext uri="{BB962C8B-B14F-4D97-AF65-F5344CB8AC3E}">
        <p14:creationId xmlns:p14="http://schemas.microsoft.com/office/powerpoint/2010/main" val="14286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binary</a:t>
            </a:r>
            <a:r>
              <a:rPr lang="en-US" baseline="0" dirty="0"/>
              <a:t> classification</a:t>
            </a:r>
            <a:r>
              <a:rPr lang="en-US" dirty="0"/>
              <a:t>, we can visualize</a:t>
            </a:r>
            <a:r>
              <a:rPr lang="en-US" baseline="0" dirty="0"/>
              <a:t> the loss function with this matrix. </a:t>
            </a:r>
          </a:p>
          <a:p>
            <a:endParaRPr lang="en-US" baseline="0" dirty="0"/>
          </a:p>
          <a:p>
            <a:r>
              <a:rPr lang="en-US" baseline="0" dirty="0"/>
              <a:t>This corresponds to the true y, while y HAT corresponds to the predicted y.</a:t>
            </a:r>
          </a:p>
          <a:p>
            <a:endParaRPr lang="en-US" baseline="0" dirty="0"/>
          </a:p>
          <a:p>
            <a:r>
              <a:rPr lang="en-US" baseline="0" dirty="0"/>
              <a:t>So if true y is equal to predicted y, then we get 0 penalty. If true y is NOT equal to predicted y, then we get a penalty of 1.</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58</a:t>
            </a:fld>
            <a:endParaRPr lang="en-US"/>
          </a:p>
        </p:txBody>
      </p:sp>
    </p:spTree>
    <p:extLst>
      <p:ext uri="{BB962C8B-B14F-4D97-AF65-F5344CB8AC3E}">
        <p14:creationId xmlns:p14="http://schemas.microsoft.com/office/powerpoint/2010/main" val="21519693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posterior expected loss rho of a GIVEN x is defined</a:t>
            </a:r>
            <a:r>
              <a:rPr lang="en-US" baseline="0" dirty="0"/>
              <a:t> as </a:t>
            </a:r>
            <a:r>
              <a:rPr lang="en-US" dirty="0"/>
              <a:t>sum over</a:t>
            </a:r>
            <a:r>
              <a:rPr lang="en-US" baseline="0" dirty="0"/>
              <a:t> y Loss function of y and a TIMES the posterior probability of y given x. </a:t>
            </a:r>
          </a:p>
          <a:p>
            <a:endParaRPr lang="en-US" baseline="0" dirty="0"/>
          </a:p>
          <a:p>
            <a:r>
              <a:rPr lang="en-US" baseline="0" dirty="0"/>
              <a:t>Plugging in the 0-1 loss, this is equal to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59</a:t>
            </a:fld>
            <a:endParaRPr lang="en-US"/>
          </a:p>
        </p:txBody>
      </p:sp>
    </p:spTree>
    <p:extLst>
      <p:ext uri="{BB962C8B-B14F-4D97-AF65-F5344CB8AC3E}">
        <p14:creationId xmlns:p14="http://schemas.microsoft.com/office/powerpoint/2010/main" val="25284114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a:t>
            </a:r>
            <a:r>
              <a:rPr lang="en-US" baseline="0" dirty="0"/>
              <a:t> that y is not equal to a GIVEN x.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60</a:t>
            </a:fld>
            <a:endParaRPr lang="en-US"/>
          </a:p>
        </p:txBody>
      </p:sp>
    </p:spTree>
    <p:extLst>
      <p:ext uri="{BB962C8B-B14F-4D97-AF65-F5344CB8AC3E}">
        <p14:creationId xmlns:p14="http://schemas.microsoft.com/office/powerpoint/2010/main" val="261020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 of a distribution and therefore the</a:t>
            </a:r>
            <a:r>
              <a:rPr lang="en-US" baseline="0" dirty="0"/>
              <a:t> MAP estimate is sensitive to parameterization. </a:t>
            </a:r>
          </a:p>
          <a:p>
            <a:endParaRPr lang="en-US" baseline="0" dirty="0"/>
          </a:p>
          <a:p>
            <a:r>
              <a:rPr lang="en-US" baseline="0" dirty="0"/>
              <a:t>For example, let y = f(x). Then the </a:t>
            </a:r>
            <a:r>
              <a:rPr lang="en-US" baseline="0" dirty="0" err="1"/>
              <a:t>pdf</a:t>
            </a:r>
            <a:r>
              <a:rPr lang="en-US" baseline="0" dirty="0"/>
              <a:t> of y is equal to the </a:t>
            </a:r>
            <a:r>
              <a:rPr lang="en-US" baseline="0" dirty="0" err="1"/>
              <a:t>pdf</a:t>
            </a:r>
            <a:r>
              <a:rPr lang="en-US" baseline="0" dirty="0"/>
              <a:t> of x TIMES the absolute value of dx dy. Note that this formula assumes that f is monotonic and invertible and x and y are single random variables, else the transformation is more complex.</a:t>
            </a:r>
          </a:p>
          <a:p>
            <a:endParaRPr lang="en-US" baseline="0" dirty="0"/>
          </a:p>
          <a:p>
            <a:r>
              <a:rPr lang="en-US" baseline="0" dirty="0"/>
              <a:t>Anyway, the result of this transformation however is that the mode of y is different from applying the function f to the mode of x.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a:t>
            </a:fld>
            <a:endParaRPr lang="en-US"/>
          </a:p>
        </p:txBody>
      </p:sp>
    </p:spTree>
    <p:extLst>
      <p:ext uri="{BB962C8B-B14F-4D97-AF65-F5344CB8AC3E}">
        <p14:creationId xmlns:p14="http://schemas.microsoft.com/office/powerpoint/2010/main" val="2294107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equal to</a:t>
            </a:r>
            <a:r>
              <a:rPr lang="en-US" baseline="0" dirty="0"/>
              <a:t> 1 MINUS the probability that y is equal to a given x.</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61</a:t>
            </a:fld>
            <a:endParaRPr lang="en-US"/>
          </a:p>
        </p:txBody>
      </p:sp>
    </p:spTree>
    <p:extLst>
      <p:ext uri="{BB962C8B-B14F-4D97-AF65-F5344CB8AC3E}">
        <p14:creationId xmlns:p14="http://schemas.microsoft.com/office/powerpoint/2010/main" val="105330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minimizing</a:t>
            </a:r>
            <a:r>
              <a:rPr lang="en-US" baseline="0" dirty="0"/>
              <a:t> 1 – p of y equal a GIVEN x is equivalent to maximizing the posterior probability that y is equal to GIVEN x, which is MAP estimation.</a:t>
            </a:r>
          </a:p>
          <a:p>
            <a:endParaRPr lang="en-US" baseline="0" dirty="0"/>
          </a:p>
          <a:p>
            <a:r>
              <a:rPr lang="en-US" dirty="0"/>
              <a:t>Therefore MAP estimation minimizes</a:t>
            </a:r>
            <a:r>
              <a:rPr lang="en-US" baseline="0" dirty="0"/>
              <a:t> 0-1 loss.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62</a:t>
            </a:fld>
            <a:endParaRPr lang="en-US"/>
          </a:p>
        </p:txBody>
      </p:sp>
    </p:spTree>
    <p:extLst>
      <p:ext uri="{BB962C8B-B14F-4D97-AF65-F5344CB8AC3E}">
        <p14:creationId xmlns:p14="http://schemas.microsoft.com/office/powerpoint/2010/main" val="157117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common loss is quadratic loss or L2 loss, which is defined as (y – a) Square</a:t>
            </a:r>
          </a:p>
        </p:txBody>
      </p:sp>
      <p:sp>
        <p:nvSpPr>
          <p:cNvPr id="4" name="Slide Number Placeholder 3"/>
          <p:cNvSpPr>
            <a:spLocks noGrp="1"/>
          </p:cNvSpPr>
          <p:nvPr>
            <p:ph type="sldNum" sz="quarter" idx="10"/>
          </p:nvPr>
        </p:nvSpPr>
        <p:spPr/>
        <p:txBody>
          <a:bodyPr/>
          <a:lstStyle/>
          <a:p>
            <a:fld id="{6C60E219-B6FC-754C-92EE-CBB76981DCE4}" type="slidenum">
              <a:rPr lang="en-US" smtClean="0"/>
              <a:t>63</a:t>
            </a:fld>
            <a:endParaRPr lang="en-US"/>
          </a:p>
        </p:txBody>
      </p:sp>
    </p:spTree>
    <p:extLst>
      <p:ext uri="{BB962C8B-B14F-4D97-AF65-F5344CB8AC3E}">
        <p14:creationId xmlns:p14="http://schemas.microsoft.com/office/powerpoint/2010/main" val="29342158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the posterior expected loss rho</a:t>
            </a:r>
            <a:r>
              <a:rPr lang="en-US" baseline="0" dirty="0"/>
              <a:t> (a | x) </a:t>
            </a:r>
            <a:r>
              <a:rPr lang="en-US" dirty="0"/>
              <a:t>is defined</a:t>
            </a:r>
            <a:r>
              <a:rPr lang="en-US" baseline="0" dirty="0"/>
              <a:t> as </a:t>
            </a:r>
            <a:r>
              <a:rPr lang="en-US" dirty="0"/>
              <a:t>sum over</a:t>
            </a:r>
            <a:r>
              <a:rPr lang="en-US" baseline="0" dirty="0"/>
              <a:t> y Loss function of y and a TIMES the posterior probability of y given x.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64</a:t>
            </a:fld>
            <a:endParaRPr lang="en-US"/>
          </a:p>
        </p:txBody>
      </p:sp>
    </p:spTree>
    <p:extLst>
      <p:ext uri="{BB962C8B-B14F-4D97-AF65-F5344CB8AC3E}">
        <p14:creationId xmlns:p14="http://schemas.microsoft.com/office/powerpoint/2010/main" val="3198551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Plugging in L</a:t>
            </a:r>
            <a:r>
              <a:rPr lang="en-US" baseline="0" dirty="0"/>
              <a:t> of y and a equal to (y – a) square, we get the expectation of (y – a) square conditioned on knowing x.</a:t>
            </a:r>
          </a:p>
          <a:p>
            <a:endParaRPr lang="en-US" baseline="0" dirty="0"/>
          </a:p>
          <a:p>
            <a:r>
              <a:rPr lang="en-US" baseline="0" dirty="0"/>
              <a:t>So again, this expectation is with respect to the posterior p(y | 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65</a:t>
            </a:fld>
            <a:endParaRPr lang="en-US"/>
          </a:p>
        </p:txBody>
      </p:sp>
    </p:spTree>
    <p:extLst>
      <p:ext uri="{BB962C8B-B14F-4D97-AF65-F5344CB8AC3E}">
        <p14:creationId xmlns:p14="http://schemas.microsoft.com/office/powerpoint/2010/main" val="1849201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expand</a:t>
            </a:r>
            <a:r>
              <a:rPr lang="en-US" baseline="0" dirty="0"/>
              <a:t> (y – a) square to become y square – 2 a y + a square.</a:t>
            </a:r>
          </a:p>
          <a:p>
            <a:endParaRPr lang="en-US" baseline="0" dirty="0"/>
          </a:p>
          <a:p>
            <a:r>
              <a:rPr lang="en-US" baseline="0" dirty="0"/>
              <a:t>So by linearity of expectation, we get expectation of y square given x MINUS 2 a TIMES expectation of y given x + 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66</a:t>
            </a:fld>
            <a:endParaRPr lang="en-US"/>
          </a:p>
        </p:txBody>
      </p:sp>
    </p:spTree>
    <p:extLst>
      <p:ext uri="{BB962C8B-B14F-4D97-AF65-F5344CB8AC3E}">
        <p14:creationId xmlns:p14="http://schemas.microsoft.com/office/powerpoint/2010/main" val="2958609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Differentiating with respect</a:t>
            </a:r>
            <a:r>
              <a:rPr lang="en-US" baseline="0" dirty="0"/>
              <a:t> to a, the first term does not contain a, so it’s gone.</a:t>
            </a:r>
          </a:p>
          <a:p>
            <a:endParaRPr lang="en-US" baseline="0" dirty="0"/>
          </a:p>
          <a:p>
            <a:r>
              <a:rPr lang="en-US" baseline="0" dirty="0"/>
              <a:t>The second term MINUS 2 a expectation of y GIVEN x becomes -2 expectation of y given x.</a:t>
            </a:r>
          </a:p>
          <a:p>
            <a:endParaRPr lang="en-US" baseline="0" dirty="0"/>
          </a:p>
          <a:p>
            <a:r>
              <a:rPr lang="en-US" baseline="0" dirty="0"/>
              <a:t>The third term a square becomes 2 a.</a:t>
            </a:r>
          </a:p>
          <a:p>
            <a:endParaRPr lang="en-US" baseline="0" dirty="0"/>
          </a:p>
          <a:p>
            <a:r>
              <a:rPr lang="en-US" baseline="0" dirty="0"/>
              <a:t>And setting the derivative to 0,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67</a:t>
            </a:fld>
            <a:endParaRPr lang="en-US"/>
          </a:p>
        </p:txBody>
      </p:sp>
    </p:spTree>
    <p:extLst>
      <p:ext uri="{BB962C8B-B14F-4D97-AF65-F5344CB8AC3E}">
        <p14:creationId xmlns:p14="http://schemas.microsoft.com/office/powerpoint/2010/main" val="1965814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that</a:t>
            </a:r>
            <a:r>
              <a:rPr lang="en-US" baseline="0" dirty="0"/>
              <a:t> </a:t>
            </a:r>
            <a:r>
              <a:rPr lang="en-US" dirty="0"/>
              <a:t>a is the expectation</a:t>
            </a:r>
            <a:r>
              <a:rPr lang="en-US" baseline="0" dirty="0"/>
              <a:t> of y conditioned on knowing x, in other words, this is the posterior mean of y given x.</a:t>
            </a:r>
          </a:p>
        </p:txBody>
      </p:sp>
      <p:sp>
        <p:nvSpPr>
          <p:cNvPr id="4" name="Slide Number Placeholder 3"/>
          <p:cNvSpPr>
            <a:spLocks noGrp="1"/>
          </p:cNvSpPr>
          <p:nvPr>
            <p:ph type="sldNum" sz="quarter" idx="10"/>
          </p:nvPr>
        </p:nvSpPr>
        <p:spPr/>
        <p:txBody>
          <a:bodyPr/>
          <a:lstStyle/>
          <a:p>
            <a:fld id="{6C60E219-B6FC-754C-92EE-CBB76981DCE4}" type="slidenum">
              <a:rPr lang="en-US" smtClean="0"/>
              <a:t>68</a:t>
            </a:fld>
            <a:endParaRPr lang="en-US"/>
          </a:p>
        </p:txBody>
      </p:sp>
    </p:spTree>
    <p:extLst>
      <p:ext uri="{BB962C8B-B14F-4D97-AF65-F5344CB8AC3E}">
        <p14:creationId xmlns:p14="http://schemas.microsoft.com/office/powerpoint/2010/main" val="2905546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posterior mean is the minimum mean squared</a:t>
            </a:r>
            <a:r>
              <a:rPr lang="en-US" baseline="0" dirty="0"/>
              <a:t> error estimate.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69</a:t>
            </a:fld>
            <a:endParaRPr lang="en-US"/>
          </a:p>
        </p:txBody>
      </p:sp>
    </p:spTree>
    <p:extLst>
      <p:ext uri="{BB962C8B-B14F-4D97-AF65-F5344CB8AC3E}">
        <p14:creationId xmlns:p14="http://schemas.microsoft.com/office/powerpoint/2010/main" val="23128767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common loss is absolute loss or L1 loss, which is defined as the absolute difference between y and 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dirty="0"/>
              <a:t>While the posterior mean minimizes the l2 loss,</a:t>
            </a:r>
            <a:r>
              <a:rPr lang="en-US" baseline="0" dirty="0"/>
              <a:t> the posterior median minimizes l1 loss. </a:t>
            </a:r>
          </a:p>
          <a:p>
            <a:endParaRPr lang="en-US" baseline="0" dirty="0"/>
          </a:p>
          <a:p>
            <a:r>
              <a:rPr lang="en-US" baseline="0" dirty="0"/>
              <a:t>You will be asked to prove this in the homework assignment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70</a:t>
            </a:fld>
            <a:endParaRPr lang="en-US"/>
          </a:p>
        </p:txBody>
      </p:sp>
    </p:spTree>
    <p:extLst>
      <p:ext uri="{BB962C8B-B14F-4D97-AF65-F5344CB8AC3E}">
        <p14:creationId xmlns:p14="http://schemas.microsoft.com/office/powerpoint/2010/main" val="2585382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X is a </a:t>
            </a:r>
            <a:r>
              <a:rPr lang="en-US" dirty="0" err="1"/>
              <a:t>gaussian</a:t>
            </a:r>
            <a:r>
              <a:rPr lang="en-US" dirty="0"/>
              <a:t> with</a:t>
            </a:r>
            <a:r>
              <a:rPr lang="en-US" baseline="0" dirty="0"/>
              <a:t> mean 6 and standard deviation 1. This is shown by this red distribution here.</a:t>
            </a:r>
          </a:p>
          <a:p>
            <a:endParaRPr lang="en-US" baseline="0" dirty="0"/>
          </a:p>
          <a:p>
            <a:r>
              <a:rPr lang="en-US" baseline="0" dirty="0"/>
              <a:t>Suppose y is equal to 1 divided by 1 + e to the –x + 5. The resulting random variable y has a distribution shown in green. </a:t>
            </a:r>
          </a:p>
          <a:p>
            <a:endParaRPr lang="en-US" baseline="0" dirty="0"/>
          </a:p>
          <a:p>
            <a:r>
              <a:rPr lang="en-US" baseline="0" dirty="0"/>
              <a:t>The mode of x is of course 6, which if you plugged into the formula of y. 1 divided by e to the negative 6 + 5 is equal to 0.7. However, the mode of the green distribution is between 0.8 and 0.9.</a:t>
            </a:r>
          </a:p>
          <a:p>
            <a:endParaRPr lang="en-US" baseline="0" dirty="0"/>
          </a:p>
          <a:p>
            <a:r>
              <a:rPr lang="en-US" baseline="0" dirty="0"/>
              <a:t>This is very troubling because the definition of random variables can be a little arbitrary. For example, the heights of students can be expressed in terms of centimeters or meters. And so we do not want our unit of measures which is very arbitrary to affect our modeling.</a:t>
            </a:r>
          </a:p>
          <a:p>
            <a:endParaRPr lang="en-US" baseline="0" dirty="0"/>
          </a:p>
          <a:p>
            <a:r>
              <a:rPr lang="en-US" baseline="0" dirty="0"/>
              <a:t>Note that Maximum likelihood and posterior predictive estimation do not face such re-parameterization issues.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a:t>
            </a:fld>
            <a:endParaRPr lang="en-US"/>
          </a:p>
        </p:txBody>
      </p:sp>
    </p:spTree>
    <p:extLst>
      <p:ext uri="{BB962C8B-B14F-4D97-AF65-F5344CB8AC3E}">
        <p14:creationId xmlns:p14="http://schemas.microsoft.com/office/powerpoint/2010/main" val="2294107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case of binary classification. </a:t>
            </a:r>
          </a:p>
          <a:p>
            <a:endParaRPr lang="en-US" dirty="0"/>
          </a:p>
          <a:p>
            <a:r>
              <a:rPr lang="en-US" dirty="0"/>
              <a:t>If the true label is 1, and the estimated label is</a:t>
            </a:r>
            <a:r>
              <a:rPr lang="en-US" baseline="0" dirty="0"/>
              <a:t> 0, this is called a false negative or missed detection, and we can give it an associated cost LFN, where FN stands for false negative.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the true label is 0, and the estimated label is</a:t>
            </a:r>
            <a:r>
              <a:rPr lang="en-US" baseline="0" dirty="0"/>
              <a:t> 1, this is called a false positive or false alarm, and we can give it and associated cost LFP, where FP stands for false positive.</a:t>
            </a:r>
          </a:p>
          <a:p>
            <a:endParaRPr lang="en-US" dirty="0"/>
          </a:p>
          <a:p>
            <a:r>
              <a:rPr lang="en-US" dirty="0"/>
              <a:t>If the</a:t>
            </a:r>
            <a:r>
              <a:rPr lang="en-US" baseline="0" dirty="0"/>
              <a:t> false negative cost and false positive cost are the same, then we get the 0-1 loss which we discussed. </a:t>
            </a:r>
          </a:p>
          <a:p>
            <a:endParaRPr lang="en-US" baseline="0" dirty="0"/>
          </a:p>
          <a:p>
            <a:r>
              <a:rPr lang="en-US" baseline="0" dirty="0"/>
              <a:t>But in real situations, we might not want them to be the same. For example, if the classification problem is whether there is an incoming missile, then a false negative cost might be much bigger than a false positive cost. It’s better to be safe than sorry.</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71</a:t>
            </a:fld>
            <a:endParaRPr lang="en-US"/>
          </a:p>
        </p:txBody>
      </p:sp>
    </p:spTree>
    <p:extLst>
      <p:ext uri="{BB962C8B-B14F-4D97-AF65-F5344CB8AC3E}">
        <p14:creationId xmlns:p14="http://schemas.microsoft.com/office/powerpoint/2010/main" val="2412107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a:t>
            </a:r>
            <a:r>
              <a:rPr lang="en-US" baseline="0" dirty="0"/>
              <a:t> case, the posterior expected loss for the two actions are as follows.</a:t>
            </a:r>
          </a:p>
          <a:p>
            <a:endParaRPr lang="en-US" baseline="0" dirty="0"/>
          </a:p>
          <a:p>
            <a:r>
              <a:rPr lang="en-US" baseline="0" dirty="0"/>
              <a:t>The posterior expected loss of predicting that y is equal to 0 given the observation x is EQUAL to the posterior probability that the true label is 1 TIMES the FALSE NEGATIVE cost.</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posterior expected loss of predicting that y is equal to 1 given the observation x is EQUAL to the posterior probability that the true label is 0 TIMES the FALSE POSITIVE cost.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72</a:t>
            </a:fld>
            <a:endParaRPr lang="en-US"/>
          </a:p>
        </p:txBody>
      </p:sp>
    </p:spTree>
    <p:extLst>
      <p:ext uri="{BB962C8B-B14F-4D97-AF65-F5344CB8AC3E}">
        <p14:creationId xmlns:p14="http://schemas.microsoft.com/office/powerpoint/2010/main" val="34601736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should predict</a:t>
            </a:r>
            <a:r>
              <a:rPr lang="en-US" baseline="0" dirty="0"/>
              <a:t> that y is equal to 1 if and only the posterior expected cost of predicting 0 is greater than the posterior expected cost of predicting 1.</a:t>
            </a:r>
          </a:p>
        </p:txBody>
      </p:sp>
      <p:sp>
        <p:nvSpPr>
          <p:cNvPr id="4" name="Slide Number Placeholder 3"/>
          <p:cNvSpPr>
            <a:spLocks noGrp="1"/>
          </p:cNvSpPr>
          <p:nvPr>
            <p:ph type="sldNum" sz="quarter" idx="10"/>
          </p:nvPr>
        </p:nvSpPr>
        <p:spPr/>
        <p:txBody>
          <a:bodyPr/>
          <a:lstStyle/>
          <a:p>
            <a:fld id="{6C60E219-B6FC-754C-92EE-CBB76981DCE4}" type="slidenum">
              <a:rPr lang="en-US" smtClean="0"/>
              <a:t>73</a:t>
            </a:fld>
            <a:endParaRPr lang="en-US"/>
          </a:p>
        </p:txBody>
      </p:sp>
    </p:spTree>
    <p:extLst>
      <p:ext uri="{BB962C8B-B14F-4D97-AF65-F5344CB8AC3E}">
        <p14:creationId xmlns:p14="http://schemas.microsoft.com/office/powerpoint/2010/main" val="2966981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plug</a:t>
            </a:r>
            <a:r>
              <a:rPr lang="en-US" baseline="0" dirty="0"/>
              <a:t> in the above equations, we find that we should predict y is equal to 1 if and only if the posterior probability of y equal to 1 DIVIDED by the posterior probability of y equal to 0 is GREATER than the false positive cost DIVIDED by the false negative cost.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given a false positive cost and false negative cost, we can come up with an optimal threshold in deciding whether to predict whether a label is 1 or 0.</a:t>
            </a:r>
            <a:endParaRPr lang="en-US" dirty="0"/>
          </a:p>
          <a:p>
            <a:endParaRPr lang="en-US" baseline="0" dirty="0"/>
          </a:p>
          <a:p>
            <a:r>
              <a:rPr lang="en-US" baseline="0" dirty="0"/>
              <a:t>So far so good?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74</a:t>
            </a:fld>
            <a:endParaRPr lang="en-US"/>
          </a:p>
        </p:txBody>
      </p:sp>
    </p:spTree>
    <p:extLst>
      <p:ext uri="{BB962C8B-B14F-4D97-AF65-F5344CB8AC3E}">
        <p14:creationId xmlns:p14="http://schemas.microsoft.com/office/powerpoint/2010/main" val="2451729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previous slide, we have the ratio of the posterior of class 1 given feature x DIVIDED by the posterior of class 0 GIVEN x. Let’s call this f(x). </a:t>
            </a:r>
          </a:p>
          <a:p>
            <a:endParaRPr lang="en-US" dirty="0"/>
          </a:p>
          <a:p>
            <a:r>
              <a:rPr lang="en-US" dirty="0"/>
              <a:t>And in the previous slide, to make a classification decision, we threshold f(x) at tau equal to the false positive cost divided by false negative cost.</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75</a:t>
            </a:fld>
            <a:endParaRPr lang="en-US"/>
          </a:p>
        </p:txBody>
      </p:sp>
    </p:spTree>
    <p:extLst>
      <p:ext uri="{BB962C8B-B14F-4D97-AF65-F5344CB8AC3E}">
        <p14:creationId xmlns:p14="http://schemas.microsoft.com/office/powerpoint/2010/main" val="10905347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comparing two algorithms, we often do not know or do not want to define the FP cost and FN cost because for the same dataset, the cost might be application specific.</a:t>
            </a:r>
          </a:p>
        </p:txBody>
      </p:sp>
      <p:sp>
        <p:nvSpPr>
          <p:cNvPr id="4" name="Slide Number Placeholder 3"/>
          <p:cNvSpPr>
            <a:spLocks noGrp="1"/>
          </p:cNvSpPr>
          <p:nvPr>
            <p:ph type="sldNum" sz="quarter" idx="10"/>
          </p:nvPr>
        </p:nvSpPr>
        <p:spPr/>
        <p:txBody>
          <a:bodyPr/>
          <a:lstStyle/>
          <a:p>
            <a:fld id="{6C60E219-B6FC-754C-92EE-CBB76981DCE4}" type="slidenum">
              <a:rPr lang="en-US" smtClean="0"/>
              <a:t>76</a:t>
            </a:fld>
            <a:endParaRPr lang="en-US"/>
          </a:p>
        </p:txBody>
      </p:sp>
    </p:spTree>
    <p:extLst>
      <p:ext uri="{BB962C8B-B14F-4D97-AF65-F5344CB8AC3E}">
        <p14:creationId xmlns:p14="http://schemas.microsoft.com/office/powerpoint/2010/main" val="3191266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instead of threshold f(x) at a particular tau, we threshold at different tau.</a:t>
            </a:r>
          </a:p>
          <a:p>
            <a:endParaRPr lang="en-US" dirty="0"/>
          </a:p>
          <a:p>
            <a:r>
              <a:rPr lang="en-US" dirty="0"/>
              <a:t>And for each tau, we evaluate the following:</a:t>
            </a:r>
          </a:p>
        </p:txBody>
      </p:sp>
      <p:sp>
        <p:nvSpPr>
          <p:cNvPr id="4" name="Slide Number Placeholder 3"/>
          <p:cNvSpPr>
            <a:spLocks noGrp="1"/>
          </p:cNvSpPr>
          <p:nvPr>
            <p:ph type="sldNum" sz="quarter" idx="10"/>
          </p:nvPr>
        </p:nvSpPr>
        <p:spPr/>
        <p:txBody>
          <a:bodyPr/>
          <a:lstStyle/>
          <a:p>
            <a:fld id="{6C60E219-B6FC-754C-92EE-CBB76981DCE4}" type="slidenum">
              <a:rPr lang="en-US" smtClean="0"/>
              <a:t>77</a:t>
            </a:fld>
            <a:endParaRPr lang="en-US"/>
          </a:p>
        </p:txBody>
      </p:sp>
    </p:spTree>
    <p:extLst>
      <p:ext uri="{BB962C8B-B14F-4D97-AF65-F5344CB8AC3E}">
        <p14:creationId xmlns:p14="http://schemas.microsoft.com/office/powerpoint/2010/main" val="3103829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NTP is the number of data points in the test set whose true label is 1 and is correctly classified as 1.</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N1 is the number of data points in the test set whose true label is 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NTP divided by N1 is the true positive rate or sensitivity or recall.</a:t>
            </a:r>
          </a:p>
        </p:txBody>
      </p:sp>
      <p:sp>
        <p:nvSpPr>
          <p:cNvPr id="4" name="Slide Number Placeholder 3"/>
          <p:cNvSpPr>
            <a:spLocks noGrp="1"/>
          </p:cNvSpPr>
          <p:nvPr>
            <p:ph type="sldNum" sz="quarter" idx="10"/>
          </p:nvPr>
        </p:nvSpPr>
        <p:spPr/>
        <p:txBody>
          <a:bodyPr/>
          <a:lstStyle/>
          <a:p>
            <a:fld id="{6C60E219-B6FC-754C-92EE-CBB76981DCE4}" type="slidenum">
              <a:rPr lang="en-US" smtClean="0"/>
              <a:t>78</a:t>
            </a:fld>
            <a:endParaRPr lang="en-US"/>
          </a:p>
        </p:txBody>
      </p:sp>
    </p:spTree>
    <p:extLst>
      <p:ext uri="{BB962C8B-B14F-4D97-AF65-F5344CB8AC3E}">
        <p14:creationId xmlns:p14="http://schemas.microsoft.com/office/powerpoint/2010/main" val="17987783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NTN is the number of data points in the test set whose true label is 0 and is correctly classified as 0.</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N0 is the number of data points in the test set whose true label is 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NTN divided by N0 is the </a:t>
            </a:r>
            <a:r>
              <a:rPr lang="en-US" sz="1200" dirty="0"/>
              <a:t>true negative rate or specificity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79</a:t>
            </a:fld>
            <a:endParaRPr lang="en-US"/>
          </a:p>
        </p:txBody>
      </p:sp>
    </p:spTree>
    <p:extLst>
      <p:ext uri="{BB962C8B-B14F-4D97-AF65-F5344CB8AC3E}">
        <p14:creationId xmlns:p14="http://schemas.microsoft.com/office/powerpoint/2010/main" val="42075848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NFP is the number of data points in the test set whose true label is 0 and is wrongly classified as 1.</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N0 is the number of data points in the test set whose true label is 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NFP divided by N0 is the </a:t>
            </a:r>
            <a:r>
              <a:rPr lang="en-US" sz="1200" dirty="0"/>
              <a:t>false positive rate or type 1 error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80</a:t>
            </a:fld>
            <a:endParaRPr lang="en-US"/>
          </a:p>
        </p:txBody>
      </p:sp>
    </p:spTree>
    <p:extLst>
      <p:ext uri="{BB962C8B-B14F-4D97-AF65-F5344CB8AC3E}">
        <p14:creationId xmlns:p14="http://schemas.microsoft.com/office/powerpoint/2010/main" val="178667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move on to Bayesian model selection. </a:t>
            </a:r>
          </a:p>
          <a:p>
            <a:endParaRPr lang="en-US" baseline="0" dirty="0"/>
          </a:p>
          <a:p>
            <a:r>
              <a:rPr lang="en-US" baseline="0"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9</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NFN is the number of data points in the test set whose true label is 1 and is wrongly classified as 0.</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N1 is the number of data points in the test set whose true label is 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NFN divided by N1 is the </a:t>
            </a:r>
            <a:r>
              <a:rPr lang="en-US" sz="1200" dirty="0"/>
              <a:t>false negative rate or type 2 error</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81</a:t>
            </a:fld>
            <a:endParaRPr lang="en-US"/>
          </a:p>
        </p:txBody>
      </p:sp>
    </p:spTree>
    <p:extLst>
      <p:ext uri="{BB962C8B-B14F-4D97-AF65-F5344CB8AC3E}">
        <p14:creationId xmlns:p14="http://schemas.microsoft.com/office/powerpoint/2010/main" val="1239573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82</a:t>
            </a:fld>
            <a:endParaRPr lang="en-US"/>
          </a:p>
        </p:txBody>
      </p:sp>
    </p:spTree>
    <p:extLst>
      <p:ext uri="{BB962C8B-B14F-4D97-AF65-F5344CB8AC3E}">
        <p14:creationId xmlns:p14="http://schemas.microsoft.com/office/powerpoint/2010/main" val="1059562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slide, we threshold f(x) at different tau and compute different metrics, such as TPR and FPR. </a:t>
            </a:r>
          </a:p>
          <a:p>
            <a:endParaRPr lang="en-US" dirty="0"/>
          </a:p>
          <a:p>
            <a:r>
              <a:rPr lang="en-US" dirty="0"/>
              <a:t>Note that the TPR and FPR are functions of tau, so I have made this dependence explicit here. </a:t>
            </a:r>
          </a:p>
        </p:txBody>
      </p:sp>
      <p:sp>
        <p:nvSpPr>
          <p:cNvPr id="4" name="Slide Number Placeholder 3"/>
          <p:cNvSpPr>
            <a:spLocks noGrp="1"/>
          </p:cNvSpPr>
          <p:nvPr>
            <p:ph type="sldNum" sz="quarter" idx="10"/>
          </p:nvPr>
        </p:nvSpPr>
        <p:spPr/>
        <p:txBody>
          <a:bodyPr/>
          <a:lstStyle/>
          <a:p>
            <a:fld id="{6C60E219-B6FC-754C-92EE-CBB76981DCE4}" type="slidenum">
              <a:rPr lang="en-US" smtClean="0"/>
              <a:t>83</a:t>
            </a:fld>
            <a:endParaRPr lang="en-US"/>
          </a:p>
        </p:txBody>
      </p:sp>
    </p:spTree>
    <p:extLst>
      <p:ext uri="{BB962C8B-B14F-4D97-AF65-F5344CB8AC3E}">
        <p14:creationId xmlns:p14="http://schemas.microsoft.com/office/powerpoint/2010/main" val="1110074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f(x) does not need to be posterior of class 1 divided by posterior of class 0.</a:t>
            </a:r>
          </a:p>
        </p:txBody>
      </p:sp>
      <p:sp>
        <p:nvSpPr>
          <p:cNvPr id="4" name="Slide Number Placeholder 3"/>
          <p:cNvSpPr>
            <a:spLocks noGrp="1"/>
          </p:cNvSpPr>
          <p:nvPr>
            <p:ph type="sldNum" sz="quarter" idx="10"/>
          </p:nvPr>
        </p:nvSpPr>
        <p:spPr/>
        <p:txBody>
          <a:bodyPr/>
          <a:lstStyle/>
          <a:p>
            <a:fld id="{6C60E219-B6FC-754C-92EE-CBB76981DCE4}" type="slidenum">
              <a:rPr lang="en-US" smtClean="0"/>
              <a:t>84</a:t>
            </a:fld>
            <a:endParaRPr lang="en-US"/>
          </a:p>
        </p:txBody>
      </p:sp>
    </p:spTree>
    <p:extLst>
      <p:ext uri="{BB962C8B-B14F-4D97-AF65-F5344CB8AC3E}">
        <p14:creationId xmlns:p14="http://schemas.microsoft.com/office/powerpoint/2010/main" val="8624407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classifiers, even non-probabilistic ones like support vector machines will output a number. This number might be between 0 and 1, for example. </a:t>
            </a:r>
          </a:p>
          <a:p>
            <a:endParaRPr lang="en-US" dirty="0"/>
          </a:p>
          <a:p>
            <a:r>
              <a:rPr lang="en-US" dirty="0"/>
              <a:t>We can then threshold the number to get a final classification decision.</a:t>
            </a:r>
          </a:p>
        </p:txBody>
      </p:sp>
      <p:sp>
        <p:nvSpPr>
          <p:cNvPr id="4" name="Slide Number Placeholder 3"/>
          <p:cNvSpPr>
            <a:spLocks noGrp="1"/>
          </p:cNvSpPr>
          <p:nvPr>
            <p:ph type="sldNum" sz="quarter" idx="10"/>
          </p:nvPr>
        </p:nvSpPr>
        <p:spPr/>
        <p:txBody>
          <a:bodyPr/>
          <a:lstStyle/>
          <a:p>
            <a:fld id="{6C60E219-B6FC-754C-92EE-CBB76981DCE4}" type="slidenum">
              <a:rPr lang="en-US" smtClean="0"/>
              <a:t>85</a:t>
            </a:fld>
            <a:endParaRPr lang="en-US"/>
          </a:p>
        </p:txBody>
      </p:sp>
    </p:spTree>
    <p:extLst>
      <p:ext uri="{BB962C8B-B14F-4D97-AF65-F5344CB8AC3E}">
        <p14:creationId xmlns:p14="http://schemas.microsoft.com/office/powerpoint/2010/main" val="2244434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any classifier f(x), we can threshold at different tau and compute the TPR and FPR. </a:t>
            </a:r>
          </a:p>
        </p:txBody>
      </p:sp>
      <p:sp>
        <p:nvSpPr>
          <p:cNvPr id="4" name="Slide Number Placeholder 3"/>
          <p:cNvSpPr>
            <a:spLocks noGrp="1"/>
          </p:cNvSpPr>
          <p:nvPr>
            <p:ph type="sldNum" sz="quarter" idx="10"/>
          </p:nvPr>
        </p:nvSpPr>
        <p:spPr/>
        <p:txBody>
          <a:bodyPr/>
          <a:lstStyle/>
          <a:p>
            <a:fld id="{6C60E219-B6FC-754C-92EE-CBB76981DCE4}" type="slidenum">
              <a:rPr lang="en-US" smtClean="0"/>
              <a:t>86</a:t>
            </a:fld>
            <a:endParaRPr lang="en-US"/>
          </a:p>
        </p:txBody>
      </p:sp>
    </p:spTree>
    <p:extLst>
      <p:ext uri="{BB962C8B-B14F-4D97-AF65-F5344CB8AC3E}">
        <p14:creationId xmlns:p14="http://schemas.microsoft.com/office/powerpoint/2010/main" val="131945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plot the true positive rate against the false positive rate.</a:t>
            </a:r>
          </a:p>
          <a:p>
            <a:endParaRPr lang="en-US" dirty="0"/>
          </a:p>
          <a:p>
            <a:r>
              <a:rPr lang="en-US" dirty="0"/>
              <a:t>This is called the receiver operating characteristic or ROC curve. </a:t>
            </a:r>
          </a:p>
          <a:p>
            <a:endParaRPr lang="en-US" dirty="0"/>
          </a:p>
          <a:p>
            <a:r>
              <a:rPr lang="en-US" dirty="0"/>
              <a:t>The strange name comes from the fact that it was invented during World War II for analyzing radar signals.</a:t>
            </a:r>
          </a:p>
        </p:txBody>
      </p:sp>
      <p:sp>
        <p:nvSpPr>
          <p:cNvPr id="4" name="Slide Number Placeholder 3"/>
          <p:cNvSpPr>
            <a:spLocks noGrp="1"/>
          </p:cNvSpPr>
          <p:nvPr>
            <p:ph type="sldNum" sz="quarter" idx="10"/>
          </p:nvPr>
        </p:nvSpPr>
        <p:spPr/>
        <p:txBody>
          <a:bodyPr/>
          <a:lstStyle/>
          <a:p>
            <a:fld id="{6C60E219-B6FC-754C-92EE-CBB76981DCE4}" type="slidenum">
              <a:rPr lang="en-US" smtClean="0"/>
              <a:t>87</a:t>
            </a:fld>
            <a:endParaRPr lang="en-US"/>
          </a:p>
        </p:txBody>
      </p:sp>
    </p:spTree>
    <p:extLst>
      <p:ext uri="{BB962C8B-B14F-4D97-AF65-F5344CB8AC3E}">
        <p14:creationId xmlns:p14="http://schemas.microsoft.com/office/powerpoint/2010/main" val="5838161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red and blue curves are the ROC curves of two classifiers A and B.</a:t>
            </a:r>
          </a:p>
          <a:p>
            <a:endParaRPr lang="en-US" dirty="0"/>
          </a:p>
          <a:p>
            <a:r>
              <a:rPr lang="en-US" dirty="0"/>
              <a:t>X-axis is the FPR, y-axis is the TPR</a:t>
            </a:r>
          </a:p>
          <a:p>
            <a:endParaRPr lang="en-US" dirty="0"/>
          </a:p>
          <a:p>
            <a:r>
              <a:rPr lang="en-US" dirty="0"/>
              <a:t>Every point on the two curves correspond to a different threshold tau.</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88</a:t>
            </a:fld>
            <a:endParaRPr lang="en-US"/>
          </a:p>
        </p:txBody>
      </p:sp>
    </p:spTree>
    <p:extLst>
      <p:ext uri="{BB962C8B-B14F-4D97-AF65-F5344CB8AC3E}">
        <p14:creationId xmlns:p14="http://schemas.microsoft.com/office/powerpoint/2010/main" val="28502248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two curves</a:t>
            </a:r>
            <a:r>
              <a:rPr lang="en-US" baseline="0" dirty="0"/>
              <a:t> meet at the bottom left corner, corresponding to a true positive rate of 0 and a false negative rate of 0. We can achieve this by classifying everything to be class 0.</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89</a:t>
            </a:fld>
            <a:endParaRPr lang="en-US"/>
          </a:p>
        </p:txBody>
      </p:sp>
    </p:spTree>
    <p:extLst>
      <p:ext uri="{BB962C8B-B14F-4D97-AF65-F5344CB8AC3E}">
        <p14:creationId xmlns:p14="http://schemas.microsoft.com/office/powerpoint/2010/main" val="3786458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two curves also meet at the top right, corresponding to a true positive rate of 1 and a false negative rate of 1. We can achieve this by classifying everything to be class 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90</a:t>
            </a:fld>
            <a:endParaRPr lang="en-US"/>
          </a:p>
        </p:txBody>
      </p:sp>
    </p:spTree>
    <p:extLst>
      <p:ext uri="{BB962C8B-B14F-4D97-AF65-F5344CB8AC3E}">
        <p14:creationId xmlns:p14="http://schemas.microsoft.com/office/powerpoint/2010/main" val="25696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in previous lectures, it is important to pick the model of the “right” complexity to prevent </a:t>
            </a:r>
            <a:r>
              <a:rPr lang="en-US" baseline="0" dirty="0" err="1"/>
              <a:t>overfitting</a:t>
            </a:r>
            <a:r>
              <a:rPr lang="en-US" baseline="0" dirty="0"/>
              <a:t>.</a:t>
            </a:r>
          </a:p>
          <a:p>
            <a:endParaRPr lang="en-US" baseline="0" dirty="0"/>
          </a:p>
          <a:p>
            <a:r>
              <a:rPr lang="en-US" baseline="0" dirty="0"/>
              <a:t>For example, suppose we want to fit a line to these bunch of black dots, the red line fits the black dots perfectly. However, it’s likely that the red line would poorly predict NEW </a:t>
            </a:r>
            <a:r>
              <a:rPr lang="en-US" baseline="0" dirty="0" err="1"/>
              <a:t>datapoints</a:t>
            </a:r>
            <a:r>
              <a:rPr lang="en-US" baseline="0" dirty="0"/>
              <a:t>.</a:t>
            </a:r>
          </a:p>
          <a:p>
            <a:endParaRPr lang="en-US" baseline="0" dirty="0"/>
          </a:p>
          <a:p>
            <a:r>
              <a:rPr lang="en-US" baseline="0" dirty="0"/>
              <a:t>On the other hand, the black linear fit seems quite reasonable.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a:t>
            </a:fld>
            <a:endParaRPr lang="en-US"/>
          </a:p>
        </p:txBody>
      </p:sp>
    </p:spTree>
    <p:extLst>
      <p:ext uri="{BB962C8B-B14F-4D97-AF65-F5344CB8AC3E}">
        <p14:creationId xmlns:p14="http://schemas.microsoft.com/office/powerpoint/2010/main" val="38640833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top left hand corner corresponds to 100% true positive and 0% false negative.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is the best corner. The closer a ROC curve is to this corner, the better.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91</a:t>
            </a:fld>
            <a:endParaRPr lang="en-US"/>
          </a:p>
        </p:txBody>
      </p:sp>
    </p:spTree>
    <p:extLst>
      <p:ext uri="{BB962C8B-B14F-4D97-AF65-F5344CB8AC3E}">
        <p14:creationId xmlns:p14="http://schemas.microsoft.com/office/powerpoint/2010/main" val="2398817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A is a better classifier than B because it is closer to the top left hand corner.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More specifically, notice that for any FPR, “A” can achieve a better TPR than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92</a:t>
            </a:fld>
            <a:endParaRPr lang="en-US"/>
          </a:p>
        </p:txBody>
      </p:sp>
    </p:spTree>
    <p:extLst>
      <p:ext uri="{BB962C8B-B14F-4D97-AF65-F5344CB8AC3E}">
        <p14:creationId xmlns:p14="http://schemas.microsoft.com/office/powerpoint/2010/main" val="5355110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addition, for any TPR, “A” achieves a lower false positive rate than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93</a:t>
            </a:fld>
            <a:endParaRPr lang="en-US"/>
          </a:p>
        </p:txBody>
      </p:sp>
    </p:spTree>
    <p:extLst>
      <p:ext uri="{BB962C8B-B14F-4D97-AF65-F5344CB8AC3E}">
        <p14:creationId xmlns:p14="http://schemas.microsoft.com/office/powerpoint/2010/main" val="7615082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a:t>
            </a:r>
            <a:r>
              <a:rPr lang="en-US" baseline="0" dirty="0"/>
              <a:t> two ROC curves might intersect, in which case it’s hard to say which classifier is better because it depends on which operating regime we are interested in.</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So one may compute a statistic to summarize the entire ROC curve.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94</a:t>
            </a:fld>
            <a:endParaRPr lang="en-US"/>
          </a:p>
        </p:txBody>
      </p:sp>
    </p:spTree>
    <p:extLst>
      <p:ext uri="{BB962C8B-B14F-4D97-AF65-F5344CB8AC3E}">
        <p14:creationId xmlns:p14="http://schemas.microsoft.com/office/powerpoint/2010/main" val="27319528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common measure is the area under the ROC curve. So the blue area shown here is the area under the ROC curve for classifier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Classifier B has a larger AUC than classifier A, so under this criterion, classifier B is better than classifier A.</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95</a:t>
            </a:fld>
            <a:endParaRPr lang="en-US"/>
          </a:p>
        </p:txBody>
      </p:sp>
    </p:spTree>
    <p:extLst>
      <p:ext uri="{BB962C8B-B14F-4D97-AF65-F5344CB8AC3E}">
        <p14:creationId xmlns:p14="http://schemas.microsoft.com/office/powerpoint/2010/main" val="35916133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intersection between the black line and the ROC curve is called the equal error rate. </a:t>
            </a:r>
          </a:p>
          <a:p>
            <a:endParaRPr lang="en-US" dirty="0"/>
          </a:p>
          <a:p>
            <a:r>
              <a:rPr lang="en-US" dirty="0"/>
              <a:t>Because at the intersections, </a:t>
            </a:r>
            <a:r>
              <a:rPr lang="en-US" baseline="0" dirty="0"/>
              <a:t>the false positive rate is equal to the false negative rate. </a:t>
            </a:r>
          </a:p>
          <a:p>
            <a:endParaRPr lang="en-US" baseline="0" dirty="0"/>
          </a:p>
          <a:p>
            <a:r>
              <a:rPr lang="en-US" baseline="0" dirty="0"/>
              <a:t>And again, we see that classifier A has a lower equal error rate than classifier B.</a:t>
            </a:r>
          </a:p>
        </p:txBody>
      </p:sp>
      <p:sp>
        <p:nvSpPr>
          <p:cNvPr id="4" name="Slide Number Placeholder 3"/>
          <p:cNvSpPr>
            <a:spLocks noGrp="1"/>
          </p:cNvSpPr>
          <p:nvPr>
            <p:ph type="sldNum" sz="quarter" idx="10"/>
          </p:nvPr>
        </p:nvSpPr>
        <p:spPr/>
        <p:txBody>
          <a:bodyPr/>
          <a:lstStyle/>
          <a:p>
            <a:fld id="{6C60E219-B6FC-754C-92EE-CBB76981DCE4}" type="slidenum">
              <a:rPr lang="en-US" smtClean="0"/>
              <a:t>96</a:t>
            </a:fld>
            <a:endParaRPr lang="en-US"/>
          </a:p>
        </p:txBody>
      </p:sp>
    </p:spTree>
    <p:extLst>
      <p:ext uri="{BB962C8B-B14F-4D97-AF65-F5344CB8AC3E}">
        <p14:creationId xmlns:p14="http://schemas.microsoft.com/office/powerpoint/2010/main" val="12191133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consider this black line that goes from bottom left to top right.</a:t>
            </a:r>
          </a:p>
          <a:p>
            <a:endParaRPr lang="en-US" baseline="0" dirty="0"/>
          </a:p>
          <a:p>
            <a:r>
              <a:rPr lang="en-US" baseline="0" dirty="0"/>
              <a:t>Anything below the black line is bad, because the true positive rate is actually worse than the false positive rate. </a:t>
            </a:r>
          </a:p>
          <a:p>
            <a:endParaRPr lang="en-US" baseline="0" dirty="0"/>
          </a:p>
          <a:p>
            <a:r>
              <a:rPr lang="en-US" baseline="0" dirty="0"/>
              <a:t>So for example, this ROC curve is very bad. And in fact, if you have a classifier like this, then you should predict the opposite of what the classifier says, and this red ROC curve will flip over to the other side of the black diagonal.</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97</a:t>
            </a:fld>
            <a:endParaRPr lang="en-US"/>
          </a:p>
        </p:txBody>
      </p:sp>
    </p:spTree>
    <p:extLst>
      <p:ext uri="{BB962C8B-B14F-4D97-AF65-F5344CB8AC3E}">
        <p14:creationId xmlns:p14="http://schemas.microsoft.com/office/powerpoint/2010/main" val="6970939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today, we first discuss about the problem with MAP estimation.</a:t>
            </a:r>
          </a:p>
          <a:p>
            <a:endParaRPr lang="en-US" dirty="0"/>
          </a:p>
          <a:p>
            <a:r>
              <a:rPr lang="en-US" dirty="0"/>
              <a:t>MAP is the mode of the posterior distribution. But the mode of a distribution has zero probability mass, so it can be “atypical”. In other words, there might be no chance of the true value being anywhere close to the mode.</a:t>
            </a:r>
          </a:p>
        </p:txBody>
      </p:sp>
      <p:sp>
        <p:nvSpPr>
          <p:cNvPr id="4" name="Slide Number Placeholder 3"/>
          <p:cNvSpPr>
            <a:spLocks noGrp="1"/>
          </p:cNvSpPr>
          <p:nvPr>
            <p:ph type="sldNum" sz="quarter" idx="10"/>
          </p:nvPr>
        </p:nvSpPr>
        <p:spPr/>
        <p:txBody>
          <a:bodyPr/>
          <a:lstStyle/>
          <a:p>
            <a:fld id="{6C60E219-B6FC-754C-92EE-CBB76981DCE4}" type="slidenum">
              <a:rPr lang="en-US" smtClean="0"/>
              <a:t>98</a:t>
            </a:fld>
            <a:endParaRPr lang="en-US"/>
          </a:p>
        </p:txBody>
      </p:sp>
    </p:spTree>
    <p:extLst>
      <p:ext uri="{BB962C8B-B14F-4D97-AF65-F5344CB8AC3E}">
        <p14:creationId xmlns:p14="http://schemas.microsoft.com/office/powerpoint/2010/main" val="10180260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show you that Bayesian model selection automatically select for sufficiently complex model that can explain data well. But not so complex that it might overfit.</a:t>
            </a:r>
          </a:p>
          <a:p>
            <a:endParaRPr lang="en-US" dirty="0"/>
          </a:p>
          <a:p>
            <a:r>
              <a:rPr lang="en-US" dirty="0"/>
              <a:t>However, Bayesian model selection is usually difficult to compute unless we deal with nice conjugate priors. If not we need approximations like Bayesian information criterion.</a:t>
            </a:r>
          </a:p>
        </p:txBody>
      </p:sp>
      <p:sp>
        <p:nvSpPr>
          <p:cNvPr id="4" name="Slide Number Placeholder 3"/>
          <p:cNvSpPr>
            <a:spLocks noGrp="1"/>
          </p:cNvSpPr>
          <p:nvPr>
            <p:ph type="sldNum" sz="quarter" idx="10"/>
          </p:nvPr>
        </p:nvSpPr>
        <p:spPr/>
        <p:txBody>
          <a:bodyPr/>
          <a:lstStyle/>
          <a:p>
            <a:fld id="{6C60E219-B6FC-754C-92EE-CBB76981DCE4}" type="slidenum">
              <a:rPr lang="en-US" smtClean="0"/>
              <a:t>99</a:t>
            </a:fld>
            <a:endParaRPr lang="en-US"/>
          </a:p>
        </p:txBody>
      </p:sp>
    </p:spTree>
    <p:extLst>
      <p:ext uri="{BB962C8B-B14F-4D97-AF65-F5344CB8AC3E}">
        <p14:creationId xmlns:p14="http://schemas.microsoft.com/office/powerpoint/2010/main" val="38889087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posterior distribution, we can make our decision by minimizing the posterior expected loss</a:t>
            </a:r>
          </a:p>
        </p:txBody>
      </p:sp>
      <p:sp>
        <p:nvSpPr>
          <p:cNvPr id="4" name="Slide Number Placeholder 3"/>
          <p:cNvSpPr>
            <a:spLocks noGrp="1"/>
          </p:cNvSpPr>
          <p:nvPr>
            <p:ph type="sldNum" sz="quarter" idx="10"/>
          </p:nvPr>
        </p:nvSpPr>
        <p:spPr/>
        <p:txBody>
          <a:bodyPr/>
          <a:lstStyle/>
          <a:p>
            <a:fld id="{6C60E219-B6FC-754C-92EE-CBB76981DCE4}" type="slidenum">
              <a:rPr lang="en-US" smtClean="0"/>
              <a:t>100</a:t>
            </a:fld>
            <a:endParaRPr lang="en-US"/>
          </a:p>
        </p:txBody>
      </p:sp>
    </p:spTree>
    <p:extLst>
      <p:ext uri="{BB962C8B-B14F-4D97-AF65-F5344CB8AC3E}">
        <p14:creationId xmlns:p14="http://schemas.microsoft.com/office/powerpoint/2010/main" val="251955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26FB0-FBA8-1F4A-99F9-EEE0469B59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504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2902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83384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1520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626FB0-FBA8-1F4A-99F9-EEE0469B59B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756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626FB0-FBA8-1F4A-99F9-EEE0469B59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8630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626FB0-FBA8-1F4A-99F9-EEE0469B59B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094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626FB0-FBA8-1F4A-99F9-EEE0469B59B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230106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26FB0-FBA8-1F4A-99F9-EEE0469B59B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523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78970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0336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26FB0-FBA8-1F4A-99F9-EEE0469B59BF}" type="datetimeFigureOut">
              <a:rPr lang="en-US" smtClean="0"/>
              <a:t>2/11/20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8E0EA-E314-DD47-BB8D-9FCCD5DE16EE}" type="slidenum">
              <a:rPr lang="en-US" smtClean="0"/>
              <a:t>‹#›</a:t>
            </a:fld>
            <a:endParaRPr lang="en-US"/>
          </a:p>
        </p:txBody>
      </p:sp>
    </p:spTree>
    <p:extLst>
      <p:ext uri="{BB962C8B-B14F-4D97-AF65-F5344CB8AC3E}">
        <p14:creationId xmlns:p14="http://schemas.microsoft.com/office/powerpoint/2010/main" val="1439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emf"/></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jp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8.png"/><Relationship Id="rId10" Type="http://schemas.openxmlformats.org/officeDocument/2006/relationships/image" Target="../media/image25.png"/><Relationship Id="rId4" Type="http://schemas.openxmlformats.org/officeDocument/2006/relationships/image" Target="../media/image20.jpg"/><Relationship Id="rId9"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0.png"/></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80.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80.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80.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80.png"/></Relationships>
</file>

<file path=ppt/slides/_rels/slide6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emf"/></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emf"/></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emf"/></Relationships>
</file>

<file path=ppt/slides/_rels/slide7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en.wikipedia.org/wiki/Sensitivity_and_specificity"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047" y="1395412"/>
            <a:ext cx="8623905" cy="1470025"/>
          </a:xfrm>
        </p:spPr>
        <p:txBody>
          <a:bodyPr/>
          <a:lstStyle/>
          <a:p>
            <a:r>
              <a:rPr lang="en-US" dirty="0"/>
              <a:t>EE5907/EE5027 Week 6: </a:t>
            </a:r>
            <a:br>
              <a:rPr lang="en-US" dirty="0"/>
            </a:br>
            <a:r>
              <a:rPr lang="en-US" dirty="0"/>
              <a:t>Bayesian Statistics</a:t>
            </a:r>
          </a:p>
        </p:txBody>
      </p:sp>
      <p:sp>
        <p:nvSpPr>
          <p:cNvPr id="4" name="Subtitle 2"/>
          <p:cNvSpPr>
            <a:spLocks noGrp="1"/>
          </p:cNvSpPr>
          <p:nvPr>
            <p:ph type="subTitle" idx="1"/>
          </p:nvPr>
        </p:nvSpPr>
        <p:spPr>
          <a:xfrm>
            <a:off x="685800" y="2810098"/>
            <a:ext cx="7772400" cy="2258142"/>
          </a:xfrm>
        </p:spPr>
        <p:txBody>
          <a:bodyPr>
            <a:normAutofit/>
          </a:bodyPr>
          <a:lstStyle/>
          <a:p>
            <a:r>
              <a:rPr lang="en-US" dirty="0">
                <a:solidFill>
                  <a:schemeClr val="tx1"/>
                </a:solidFill>
              </a:rPr>
              <a:t>BT Thomas Yeo</a:t>
            </a:r>
          </a:p>
          <a:p>
            <a:r>
              <a:rPr lang="en-US" dirty="0">
                <a:solidFill>
                  <a:schemeClr val="tx1"/>
                </a:solidFill>
              </a:rPr>
              <a:t>ECE, CSC, CIRC, N.1, HMS</a:t>
            </a:r>
          </a:p>
          <a:p>
            <a:endParaRPr lang="en-US" dirty="0">
              <a:solidFill>
                <a:schemeClr val="tx1"/>
              </a:solidFill>
            </a:endParaRPr>
          </a:p>
        </p:txBody>
      </p:sp>
    </p:spTree>
    <p:extLst>
      <p:ext uri="{BB962C8B-B14F-4D97-AF65-F5344CB8AC3E}">
        <p14:creationId xmlns:p14="http://schemas.microsoft.com/office/powerpoint/2010/main" val="338950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581400"/>
            <a:ext cx="12700" cy="12700"/>
          </a:xfrm>
          <a:prstGeom prst="rect">
            <a:avLst/>
          </a:prstGeom>
        </p:spPr>
      </p:pic>
      <p:pic>
        <p:nvPicPr>
          <p:cNvPr id="8" name="Picture 7"/>
          <p:cNvPicPr>
            <a:picLocks noChangeAspect="1"/>
          </p:cNvPicPr>
          <p:nvPr/>
        </p:nvPicPr>
        <p:blipFill>
          <a:blip r:embed="rId3"/>
          <a:stretch>
            <a:fillRect/>
          </a:stretch>
        </p:blipFill>
        <p:spPr>
          <a:xfrm>
            <a:off x="4559300" y="3581400"/>
            <a:ext cx="12700" cy="12700"/>
          </a:xfrm>
          <a:prstGeom prst="rect">
            <a:avLst/>
          </a:prstGeom>
        </p:spPr>
      </p:pic>
      <p:sp>
        <p:nvSpPr>
          <p:cNvPr id="11" name="Title 1"/>
          <p:cNvSpPr>
            <a:spLocks noGrp="1"/>
          </p:cNvSpPr>
          <p:nvPr>
            <p:ph type="title"/>
          </p:nvPr>
        </p:nvSpPr>
        <p:spPr>
          <a:xfrm>
            <a:off x="457200" y="-80962"/>
            <a:ext cx="8229600" cy="1143000"/>
          </a:xfrm>
        </p:spPr>
        <p:txBody>
          <a:bodyPr>
            <a:normAutofit/>
          </a:bodyPr>
          <a:lstStyle/>
          <a:p>
            <a:r>
              <a:rPr lang="en-US" sz="3400" dirty="0" err="1"/>
              <a:t>Overfitting</a:t>
            </a:r>
            <a:endParaRPr lang="en-US" sz="3400" dirty="0"/>
          </a:p>
        </p:txBody>
      </p:sp>
      <p:pic>
        <p:nvPicPr>
          <p:cNvPr id="2" name="Picture 1"/>
          <p:cNvPicPr>
            <a:picLocks noChangeAspect="1"/>
          </p:cNvPicPr>
          <p:nvPr/>
        </p:nvPicPr>
        <p:blipFill rotWithShape="1">
          <a:blip r:embed="rId4"/>
          <a:srcRect l="5671" t="11939" b="13078"/>
          <a:stretch/>
        </p:blipFill>
        <p:spPr>
          <a:xfrm>
            <a:off x="546100" y="3035300"/>
            <a:ext cx="4013200" cy="3190101"/>
          </a:xfrm>
          <a:prstGeom prst="rect">
            <a:avLst/>
          </a:prstGeom>
        </p:spPr>
      </p:pic>
      <p:sp>
        <p:nvSpPr>
          <p:cNvPr id="6" name="TextBox 5"/>
          <p:cNvSpPr txBox="1"/>
          <p:nvPr/>
        </p:nvSpPr>
        <p:spPr>
          <a:xfrm>
            <a:off x="6388506" y="6400800"/>
            <a:ext cx="2755494" cy="369332"/>
          </a:xfrm>
          <a:prstGeom prst="rect">
            <a:avLst/>
          </a:prstGeom>
          <a:noFill/>
        </p:spPr>
        <p:txBody>
          <a:bodyPr wrap="none" rtlCol="0">
            <a:spAutoFit/>
          </a:bodyPr>
          <a:lstStyle/>
          <a:p>
            <a:r>
              <a:rPr lang="en-US" dirty="0"/>
              <a:t>Images from </a:t>
            </a:r>
            <a:r>
              <a:rPr lang="en-US" dirty="0" err="1"/>
              <a:t>google</a:t>
            </a:r>
            <a:r>
              <a:rPr lang="en-US" dirty="0"/>
              <a:t> images</a:t>
            </a:r>
          </a:p>
        </p:txBody>
      </p:sp>
      <p:sp>
        <p:nvSpPr>
          <p:cNvPr id="10" name="TextBox 9"/>
          <p:cNvSpPr txBox="1"/>
          <p:nvPr/>
        </p:nvSpPr>
        <p:spPr>
          <a:xfrm>
            <a:off x="1041400" y="6136501"/>
            <a:ext cx="3044423" cy="646331"/>
          </a:xfrm>
          <a:prstGeom prst="rect">
            <a:avLst/>
          </a:prstGeom>
          <a:noFill/>
        </p:spPr>
        <p:txBody>
          <a:bodyPr wrap="none" rtlCol="0">
            <a:spAutoFit/>
          </a:bodyPr>
          <a:lstStyle/>
          <a:p>
            <a:pPr algn="ctr"/>
            <a:r>
              <a:rPr lang="en-US" dirty="0"/>
              <a:t>Can exactly fit N+1 data points </a:t>
            </a:r>
          </a:p>
          <a:p>
            <a:pPr algn="ctr"/>
            <a:r>
              <a:rPr lang="en-US" dirty="0"/>
              <a:t>with N-degree polynomial</a:t>
            </a:r>
          </a:p>
        </p:txBody>
      </p:sp>
      <p:pic>
        <p:nvPicPr>
          <p:cNvPr id="15" name="Picture 14" descr="latex-image-1.pdf"/>
          <p:cNvPicPr>
            <a:picLocks noChangeAspect="1"/>
          </p:cNvPicPr>
          <p:nvPr/>
        </p:nvPicPr>
        <p:blipFill rotWithShape="1">
          <a:blip r:embed="rId5">
            <a:extLst>
              <a:ext uri="{28A0092B-C50C-407E-A947-70E740481C1C}">
                <a14:useLocalDpi xmlns:a14="http://schemas.microsoft.com/office/drawing/2010/main" val="0"/>
              </a:ext>
            </a:extLst>
          </a:blip>
          <a:srcRect b="61743"/>
          <a:stretch/>
        </p:blipFill>
        <p:spPr>
          <a:xfrm>
            <a:off x="419300" y="927024"/>
            <a:ext cx="8280000" cy="723976"/>
          </a:xfrm>
          <a:prstGeom prst="rect">
            <a:avLst/>
          </a:prstGeom>
        </p:spPr>
      </p:pic>
    </p:spTree>
    <p:extLst>
      <p:ext uri="{BB962C8B-B14F-4D97-AF65-F5344CB8AC3E}">
        <p14:creationId xmlns:p14="http://schemas.microsoft.com/office/powerpoint/2010/main" val="382305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387B-745D-BC46-9C07-5917325897FA}"/>
              </a:ext>
            </a:extLst>
          </p:cNvPr>
          <p:cNvSpPr>
            <a:spLocks noGrp="1"/>
          </p:cNvSpPr>
          <p:nvPr>
            <p:ph type="title"/>
          </p:nvPr>
        </p:nvSpPr>
        <p:spPr>
          <a:xfrm>
            <a:off x="457200" y="57149"/>
            <a:ext cx="8229600" cy="1143000"/>
          </a:xfrm>
        </p:spPr>
        <p:txBody>
          <a:bodyPr/>
          <a:lstStyle/>
          <a:p>
            <a:r>
              <a:rPr lang="en-US" dirty="0"/>
              <a:t>Summary</a:t>
            </a:r>
          </a:p>
        </p:txBody>
      </p:sp>
      <p:sp>
        <p:nvSpPr>
          <p:cNvPr id="3" name="Content Placeholder 2">
            <a:extLst>
              <a:ext uri="{FF2B5EF4-FFF2-40B4-BE49-F238E27FC236}">
                <a16:creationId xmlns:a16="http://schemas.microsoft.com/office/drawing/2014/main" id="{86E203CF-FC34-3442-AAD3-3B4D0859022B}"/>
              </a:ext>
            </a:extLst>
          </p:cNvPr>
          <p:cNvSpPr>
            <a:spLocks noGrp="1"/>
          </p:cNvSpPr>
          <p:nvPr>
            <p:ph idx="1"/>
          </p:nvPr>
        </p:nvSpPr>
        <p:spPr>
          <a:xfrm>
            <a:off x="457200" y="1200149"/>
            <a:ext cx="8229600" cy="5257800"/>
          </a:xfrm>
        </p:spPr>
        <p:txBody>
          <a:bodyPr>
            <a:noAutofit/>
          </a:bodyPr>
          <a:lstStyle/>
          <a:p>
            <a:r>
              <a:rPr lang="en-US" sz="2200" dirty="0"/>
              <a:t>Problems With MAP estimation</a:t>
            </a:r>
          </a:p>
          <a:p>
            <a:pPr lvl="1"/>
            <a:r>
              <a:rPr lang="en-US" sz="2200" dirty="0"/>
              <a:t>Mode (MAP) of a distribution might be atypical</a:t>
            </a:r>
          </a:p>
          <a:p>
            <a:pPr lvl="1"/>
            <a:r>
              <a:rPr lang="en-US" sz="2200" dirty="0"/>
              <a:t>MAP sensitive to parameterization</a:t>
            </a:r>
          </a:p>
          <a:p>
            <a:r>
              <a:rPr lang="en-US" sz="2200" dirty="0"/>
              <a:t>Bayesian model selection</a:t>
            </a:r>
          </a:p>
          <a:p>
            <a:pPr lvl="1"/>
            <a:r>
              <a:rPr lang="en-US" sz="2200" dirty="0"/>
              <a:t>Automatically select for sufficiently complex (but not too complex) model that can explain data well</a:t>
            </a:r>
          </a:p>
          <a:p>
            <a:pPr lvl="1"/>
            <a:r>
              <a:rPr lang="en-US" sz="2200" dirty="0"/>
              <a:t>Approximations often needed, e.g., BIC</a:t>
            </a:r>
          </a:p>
          <a:p>
            <a:r>
              <a:rPr lang="en-US" sz="2200" dirty="0"/>
              <a:t>Bayesian decision theory</a:t>
            </a:r>
          </a:p>
          <a:p>
            <a:pPr lvl="1"/>
            <a:r>
              <a:rPr lang="en-US" sz="2200" dirty="0"/>
              <a:t>Minimize posterior expected loss when making decisions</a:t>
            </a:r>
          </a:p>
          <a:p>
            <a:endParaRPr lang="en-US" sz="2200" dirty="0"/>
          </a:p>
        </p:txBody>
      </p:sp>
    </p:spTree>
    <p:extLst>
      <p:ext uri="{BB962C8B-B14F-4D97-AF65-F5344CB8AC3E}">
        <p14:creationId xmlns:p14="http://schemas.microsoft.com/office/powerpoint/2010/main" val="3238366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387B-745D-BC46-9C07-5917325897FA}"/>
              </a:ext>
            </a:extLst>
          </p:cNvPr>
          <p:cNvSpPr>
            <a:spLocks noGrp="1"/>
          </p:cNvSpPr>
          <p:nvPr>
            <p:ph type="title"/>
          </p:nvPr>
        </p:nvSpPr>
        <p:spPr>
          <a:xfrm>
            <a:off x="457200" y="57149"/>
            <a:ext cx="8229600" cy="1143000"/>
          </a:xfrm>
        </p:spPr>
        <p:txBody>
          <a:bodyPr/>
          <a:lstStyle/>
          <a:p>
            <a:r>
              <a:rPr lang="en-US" dirty="0"/>
              <a:t>Summary</a:t>
            </a:r>
          </a:p>
        </p:txBody>
      </p:sp>
      <p:sp>
        <p:nvSpPr>
          <p:cNvPr id="3" name="Content Placeholder 2">
            <a:extLst>
              <a:ext uri="{FF2B5EF4-FFF2-40B4-BE49-F238E27FC236}">
                <a16:creationId xmlns:a16="http://schemas.microsoft.com/office/drawing/2014/main" id="{86E203CF-FC34-3442-AAD3-3B4D0859022B}"/>
              </a:ext>
            </a:extLst>
          </p:cNvPr>
          <p:cNvSpPr>
            <a:spLocks noGrp="1"/>
          </p:cNvSpPr>
          <p:nvPr>
            <p:ph idx="1"/>
          </p:nvPr>
        </p:nvSpPr>
        <p:spPr>
          <a:xfrm>
            <a:off x="457200" y="1200149"/>
            <a:ext cx="8229600" cy="5257800"/>
          </a:xfrm>
        </p:spPr>
        <p:txBody>
          <a:bodyPr>
            <a:noAutofit/>
          </a:bodyPr>
          <a:lstStyle/>
          <a:p>
            <a:r>
              <a:rPr lang="en-US" sz="2200" dirty="0"/>
              <a:t>Problems With MAP estimation</a:t>
            </a:r>
          </a:p>
          <a:p>
            <a:pPr lvl="1"/>
            <a:r>
              <a:rPr lang="en-US" sz="2200" dirty="0"/>
              <a:t>Mode (MAP) of a distribution might be atypical</a:t>
            </a:r>
          </a:p>
          <a:p>
            <a:pPr lvl="1"/>
            <a:r>
              <a:rPr lang="en-US" sz="2200" dirty="0"/>
              <a:t>MAP sensitive to parameterization</a:t>
            </a:r>
          </a:p>
          <a:p>
            <a:r>
              <a:rPr lang="en-US" sz="2200" dirty="0"/>
              <a:t>Bayesian model selection</a:t>
            </a:r>
          </a:p>
          <a:p>
            <a:pPr lvl="1"/>
            <a:r>
              <a:rPr lang="en-US" sz="2200" dirty="0"/>
              <a:t>Automatically select for sufficiently complex (but not too complex) model that can explain data well</a:t>
            </a:r>
          </a:p>
          <a:p>
            <a:pPr lvl="1"/>
            <a:r>
              <a:rPr lang="en-US" sz="2200" dirty="0"/>
              <a:t>Approximations often needed, e.g., BIC</a:t>
            </a:r>
          </a:p>
          <a:p>
            <a:r>
              <a:rPr lang="en-US" sz="2200" dirty="0"/>
              <a:t>Bayesian decision theory</a:t>
            </a:r>
          </a:p>
          <a:p>
            <a:pPr lvl="1"/>
            <a:r>
              <a:rPr lang="en-US" sz="2200" dirty="0"/>
              <a:t>Minimize posterior expected loss when making decisions</a:t>
            </a:r>
          </a:p>
          <a:p>
            <a:pPr lvl="1"/>
            <a:r>
              <a:rPr lang="en-US" sz="2200" dirty="0"/>
              <a:t>ROC curves</a:t>
            </a:r>
          </a:p>
          <a:p>
            <a:endParaRPr lang="en-US" sz="2200" dirty="0"/>
          </a:p>
        </p:txBody>
      </p:sp>
    </p:spTree>
    <p:extLst>
      <p:ext uri="{BB962C8B-B14F-4D97-AF65-F5344CB8AC3E}">
        <p14:creationId xmlns:p14="http://schemas.microsoft.com/office/powerpoint/2010/main" val="3853219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a:t>
            </a:r>
          </a:p>
        </p:txBody>
      </p:sp>
      <p:sp>
        <p:nvSpPr>
          <p:cNvPr id="3" name="Content Placeholder 2"/>
          <p:cNvSpPr>
            <a:spLocks noGrp="1"/>
          </p:cNvSpPr>
          <p:nvPr>
            <p:ph idx="1"/>
          </p:nvPr>
        </p:nvSpPr>
        <p:spPr>
          <a:xfrm>
            <a:off x="457200" y="1465527"/>
            <a:ext cx="8229600" cy="4525963"/>
          </a:xfrm>
        </p:spPr>
        <p:txBody>
          <a:bodyPr/>
          <a:lstStyle/>
          <a:p>
            <a:r>
              <a:rPr lang="en-US" sz="2800" dirty="0"/>
              <a:t>Notes based on </a:t>
            </a:r>
          </a:p>
          <a:p>
            <a:pPr lvl="1"/>
            <a:r>
              <a:rPr lang="en-US" sz="2400" dirty="0"/>
              <a:t>KM Chapter 5 (beware of typos)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017573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Additional Material</a:t>
            </a:r>
          </a:p>
        </p:txBody>
      </p:sp>
    </p:spTree>
    <p:extLst>
      <p:ext uri="{BB962C8B-B14F-4D97-AF65-F5344CB8AC3E}">
        <p14:creationId xmlns:p14="http://schemas.microsoft.com/office/powerpoint/2010/main" val="2141331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59300" y="3416300"/>
            <a:ext cx="12700" cy="12700"/>
          </a:xfrm>
          <a:prstGeom prst="rect">
            <a:avLst/>
          </a:prstGeom>
        </p:spPr>
      </p:pic>
      <p:pic>
        <p:nvPicPr>
          <p:cNvPr id="8" name="Picture 7"/>
          <p:cNvPicPr>
            <a:picLocks noChangeAspect="1"/>
          </p:cNvPicPr>
          <p:nvPr/>
        </p:nvPicPr>
        <p:blipFill>
          <a:blip r:embed="rId2"/>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Laplace Approximation</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058591"/>
            <a:ext cx="7920000" cy="5408111"/>
          </a:xfrm>
          <a:prstGeom prst="rect">
            <a:avLst/>
          </a:prstGeom>
        </p:spPr>
      </p:pic>
    </p:spTree>
    <p:extLst>
      <p:ext uri="{BB962C8B-B14F-4D97-AF65-F5344CB8AC3E}">
        <p14:creationId xmlns:p14="http://schemas.microsoft.com/office/powerpoint/2010/main" val="2019985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59300" y="3416300"/>
            <a:ext cx="12700" cy="12700"/>
          </a:xfrm>
          <a:prstGeom prst="rect">
            <a:avLst/>
          </a:prstGeom>
        </p:spPr>
      </p:pic>
      <p:pic>
        <p:nvPicPr>
          <p:cNvPr id="8" name="Picture 7"/>
          <p:cNvPicPr>
            <a:picLocks noChangeAspect="1"/>
          </p:cNvPicPr>
          <p:nvPr/>
        </p:nvPicPr>
        <p:blipFill>
          <a:blip r:embed="rId2"/>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Proof of BIC</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078435"/>
            <a:ext cx="7200000" cy="5566336"/>
          </a:xfrm>
          <a:prstGeom prst="rect">
            <a:avLst/>
          </a:prstGeom>
        </p:spPr>
      </p:pic>
    </p:spTree>
    <p:extLst>
      <p:ext uri="{BB962C8B-B14F-4D97-AF65-F5344CB8AC3E}">
        <p14:creationId xmlns:p14="http://schemas.microsoft.com/office/powerpoint/2010/main" val="425018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581400"/>
            <a:ext cx="12700" cy="12700"/>
          </a:xfrm>
          <a:prstGeom prst="rect">
            <a:avLst/>
          </a:prstGeom>
        </p:spPr>
      </p:pic>
      <p:pic>
        <p:nvPicPr>
          <p:cNvPr id="8" name="Picture 7"/>
          <p:cNvPicPr>
            <a:picLocks noChangeAspect="1"/>
          </p:cNvPicPr>
          <p:nvPr/>
        </p:nvPicPr>
        <p:blipFill>
          <a:blip r:embed="rId3"/>
          <a:stretch>
            <a:fillRect/>
          </a:stretch>
        </p:blipFill>
        <p:spPr>
          <a:xfrm>
            <a:off x="4559300" y="3581400"/>
            <a:ext cx="12700" cy="12700"/>
          </a:xfrm>
          <a:prstGeom prst="rect">
            <a:avLst/>
          </a:prstGeom>
        </p:spPr>
      </p:pic>
      <p:sp>
        <p:nvSpPr>
          <p:cNvPr id="11" name="Title 1"/>
          <p:cNvSpPr>
            <a:spLocks noGrp="1"/>
          </p:cNvSpPr>
          <p:nvPr>
            <p:ph type="title"/>
          </p:nvPr>
        </p:nvSpPr>
        <p:spPr>
          <a:xfrm>
            <a:off x="457200" y="-80962"/>
            <a:ext cx="8229600" cy="1143000"/>
          </a:xfrm>
        </p:spPr>
        <p:txBody>
          <a:bodyPr>
            <a:normAutofit/>
          </a:bodyPr>
          <a:lstStyle/>
          <a:p>
            <a:r>
              <a:rPr lang="en-US" sz="3400" dirty="0" err="1"/>
              <a:t>Overfitting</a:t>
            </a:r>
            <a:endParaRPr lang="en-US" sz="3400" dirty="0"/>
          </a:p>
        </p:txBody>
      </p:sp>
      <p:pic>
        <p:nvPicPr>
          <p:cNvPr id="2" name="Picture 1"/>
          <p:cNvPicPr>
            <a:picLocks noChangeAspect="1"/>
          </p:cNvPicPr>
          <p:nvPr/>
        </p:nvPicPr>
        <p:blipFill rotWithShape="1">
          <a:blip r:embed="rId4"/>
          <a:srcRect l="5671" t="11939" b="13078"/>
          <a:stretch/>
        </p:blipFill>
        <p:spPr>
          <a:xfrm>
            <a:off x="546100" y="3035300"/>
            <a:ext cx="4013200" cy="3190101"/>
          </a:xfrm>
          <a:prstGeom prst="rect">
            <a:avLst/>
          </a:prstGeom>
        </p:spPr>
      </p:pic>
      <p:pic>
        <p:nvPicPr>
          <p:cNvPr id="5" name="Picture 4"/>
          <p:cNvPicPr>
            <a:picLocks noChangeAspect="1"/>
          </p:cNvPicPr>
          <p:nvPr/>
        </p:nvPicPr>
        <p:blipFill>
          <a:blip r:embed="rId5"/>
          <a:stretch>
            <a:fillRect/>
          </a:stretch>
        </p:blipFill>
        <p:spPr>
          <a:xfrm>
            <a:off x="5099050" y="3263900"/>
            <a:ext cx="3810000" cy="2806700"/>
          </a:xfrm>
          <a:prstGeom prst="rect">
            <a:avLst/>
          </a:prstGeom>
        </p:spPr>
      </p:pic>
      <p:sp>
        <p:nvSpPr>
          <p:cNvPr id="6" name="TextBox 5"/>
          <p:cNvSpPr txBox="1"/>
          <p:nvPr/>
        </p:nvSpPr>
        <p:spPr>
          <a:xfrm>
            <a:off x="6388506" y="6400800"/>
            <a:ext cx="2755494" cy="369332"/>
          </a:xfrm>
          <a:prstGeom prst="rect">
            <a:avLst/>
          </a:prstGeom>
          <a:noFill/>
        </p:spPr>
        <p:txBody>
          <a:bodyPr wrap="none" rtlCol="0">
            <a:spAutoFit/>
          </a:bodyPr>
          <a:lstStyle/>
          <a:p>
            <a:r>
              <a:rPr lang="en-US" dirty="0"/>
              <a:t>Images from </a:t>
            </a:r>
            <a:r>
              <a:rPr lang="en-US" dirty="0" err="1"/>
              <a:t>google</a:t>
            </a:r>
            <a:r>
              <a:rPr lang="en-US" dirty="0"/>
              <a:t> images</a:t>
            </a:r>
          </a:p>
        </p:txBody>
      </p:sp>
      <p:sp>
        <p:nvSpPr>
          <p:cNvPr id="10" name="TextBox 9"/>
          <p:cNvSpPr txBox="1"/>
          <p:nvPr/>
        </p:nvSpPr>
        <p:spPr>
          <a:xfrm>
            <a:off x="1041400" y="6136501"/>
            <a:ext cx="3044423" cy="646331"/>
          </a:xfrm>
          <a:prstGeom prst="rect">
            <a:avLst/>
          </a:prstGeom>
          <a:noFill/>
        </p:spPr>
        <p:txBody>
          <a:bodyPr wrap="none" rtlCol="0">
            <a:spAutoFit/>
          </a:bodyPr>
          <a:lstStyle/>
          <a:p>
            <a:pPr algn="ctr"/>
            <a:r>
              <a:rPr lang="en-US" dirty="0"/>
              <a:t>Can exactly fit N+1 data points </a:t>
            </a:r>
          </a:p>
          <a:p>
            <a:pPr algn="ctr"/>
            <a:r>
              <a:rPr lang="en-US" dirty="0"/>
              <a:t>with N-degree polynomial</a:t>
            </a:r>
          </a:p>
        </p:txBody>
      </p:sp>
      <p:sp>
        <p:nvSpPr>
          <p:cNvPr id="12" name="TextBox 11"/>
          <p:cNvSpPr txBox="1"/>
          <p:nvPr/>
        </p:nvSpPr>
        <p:spPr>
          <a:xfrm>
            <a:off x="5999241" y="5869801"/>
            <a:ext cx="1898101" cy="369332"/>
          </a:xfrm>
          <a:prstGeom prst="rect">
            <a:avLst/>
          </a:prstGeom>
          <a:noFill/>
        </p:spPr>
        <p:txBody>
          <a:bodyPr wrap="none" rtlCol="0">
            <a:spAutoFit/>
          </a:bodyPr>
          <a:lstStyle/>
          <a:p>
            <a:pPr algn="ctr"/>
            <a:r>
              <a:rPr lang="en-US" dirty="0"/>
              <a:t>Model Complexity</a:t>
            </a:r>
          </a:p>
        </p:txBody>
      </p:sp>
      <p:sp>
        <p:nvSpPr>
          <p:cNvPr id="13" name="TextBox 12"/>
          <p:cNvSpPr txBox="1"/>
          <p:nvPr/>
        </p:nvSpPr>
        <p:spPr>
          <a:xfrm>
            <a:off x="7358001" y="3977501"/>
            <a:ext cx="1107996" cy="369332"/>
          </a:xfrm>
          <a:prstGeom prst="rect">
            <a:avLst/>
          </a:prstGeom>
          <a:noFill/>
        </p:spPr>
        <p:txBody>
          <a:bodyPr wrap="none" rtlCol="0">
            <a:spAutoFit/>
          </a:bodyPr>
          <a:lstStyle/>
          <a:p>
            <a:pPr algn="ctr"/>
            <a:r>
              <a:rPr lang="en-US" dirty="0"/>
              <a:t>Test Error</a:t>
            </a:r>
          </a:p>
        </p:txBody>
      </p:sp>
      <p:sp>
        <p:nvSpPr>
          <p:cNvPr id="14" name="TextBox 13"/>
          <p:cNvSpPr txBox="1"/>
          <p:nvPr/>
        </p:nvSpPr>
        <p:spPr>
          <a:xfrm>
            <a:off x="7358001" y="5057001"/>
            <a:ext cx="1473405" cy="369332"/>
          </a:xfrm>
          <a:prstGeom prst="rect">
            <a:avLst/>
          </a:prstGeom>
          <a:noFill/>
        </p:spPr>
        <p:txBody>
          <a:bodyPr wrap="none" rtlCol="0">
            <a:spAutoFit/>
          </a:bodyPr>
          <a:lstStyle/>
          <a:p>
            <a:pPr algn="ctr"/>
            <a:r>
              <a:rPr lang="en-US" dirty="0"/>
              <a:t>Training Error</a:t>
            </a:r>
          </a:p>
        </p:txBody>
      </p:sp>
      <p:pic>
        <p:nvPicPr>
          <p:cNvPr id="15" name="Picture 14" descr="latex-image-1.pdf"/>
          <p:cNvPicPr>
            <a:picLocks noChangeAspect="1"/>
          </p:cNvPicPr>
          <p:nvPr/>
        </p:nvPicPr>
        <p:blipFill rotWithShape="1">
          <a:blip r:embed="rId6">
            <a:extLst>
              <a:ext uri="{28A0092B-C50C-407E-A947-70E740481C1C}">
                <a14:useLocalDpi xmlns:a14="http://schemas.microsoft.com/office/drawing/2010/main" val="0"/>
              </a:ext>
            </a:extLst>
          </a:blip>
          <a:srcRect b="61743"/>
          <a:stretch/>
        </p:blipFill>
        <p:spPr>
          <a:xfrm>
            <a:off x="419300" y="927024"/>
            <a:ext cx="8280000" cy="723976"/>
          </a:xfrm>
          <a:prstGeom prst="rect">
            <a:avLst/>
          </a:prstGeom>
        </p:spPr>
      </p:pic>
    </p:spTree>
    <p:extLst>
      <p:ext uri="{BB962C8B-B14F-4D97-AF65-F5344CB8AC3E}">
        <p14:creationId xmlns:p14="http://schemas.microsoft.com/office/powerpoint/2010/main" val="398032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581400"/>
            <a:ext cx="12700" cy="12700"/>
          </a:xfrm>
          <a:prstGeom prst="rect">
            <a:avLst/>
          </a:prstGeom>
        </p:spPr>
      </p:pic>
      <p:pic>
        <p:nvPicPr>
          <p:cNvPr id="8" name="Picture 7"/>
          <p:cNvPicPr>
            <a:picLocks noChangeAspect="1"/>
          </p:cNvPicPr>
          <p:nvPr/>
        </p:nvPicPr>
        <p:blipFill>
          <a:blip r:embed="rId3"/>
          <a:stretch>
            <a:fillRect/>
          </a:stretch>
        </p:blipFill>
        <p:spPr>
          <a:xfrm>
            <a:off x="4559300" y="3581400"/>
            <a:ext cx="12700" cy="12700"/>
          </a:xfrm>
          <a:prstGeom prst="rect">
            <a:avLst/>
          </a:prstGeom>
        </p:spPr>
      </p:pic>
      <p:sp>
        <p:nvSpPr>
          <p:cNvPr id="11" name="Title 1"/>
          <p:cNvSpPr>
            <a:spLocks noGrp="1"/>
          </p:cNvSpPr>
          <p:nvPr>
            <p:ph type="title"/>
          </p:nvPr>
        </p:nvSpPr>
        <p:spPr>
          <a:xfrm>
            <a:off x="457200" y="-80962"/>
            <a:ext cx="8229600" cy="1143000"/>
          </a:xfrm>
        </p:spPr>
        <p:txBody>
          <a:bodyPr>
            <a:normAutofit/>
          </a:bodyPr>
          <a:lstStyle/>
          <a:p>
            <a:r>
              <a:rPr lang="en-US" sz="3400" dirty="0" err="1"/>
              <a:t>Overfitting</a:t>
            </a:r>
            <a:endParaRPr lang="en-US" sz="3400" dirty="0"/>
          </a:p>
        </p:txBody>
      </p:sp>
      <p:pic>
        <p:nvPicPr>
          <p:cNvPr id="2" name="Picture 1"/>
          <p:cNvPicPr>
            <a:picLocks noChangeAspect="1"/>
          </p:cNvPicPr>
          <p:nvPr/>
        </p:nvPicPr>
        <p:blipFill rotWithShape="1">
          <a:blip r:embed="rId4"/>
          <a:srcRect l="5671" t="11939" b="13078"/>
          <a:stretch/>
        </p:blipFill>
        <p:spPr>
          <a:xfrm>
            <a:off x="546100" y="3035300"/>
            <a:ext cx="4013200" cy="3190101"/>
          </a:xfrm>
          <a:prstGeom prst="rect">
            <a:avLst/>
          </a:prstGeom>
        </p:spPr>
      </p:pic>
      <p:pic>
        <p:nvPicPr>
          <p:cNvPr id="5" name="Picture 4"/>
          <p:cNvPicPr>
            <a:picLocks noChangeAspect="1"/>
          </p:cNvPicPr>
          <p:nvPr/>
        </p:nvPicPr>
        <p:blipFill>
          <a:blip r:embed="rId5"/>
          <a:stretch>
            <a:fillRect/>
          </a:stretch>
        </p:blipFill>
        <p:spPr>
          <a:xfrm>
            <a:off x="5099050" y="3263900"/>
            <a:ext cx="3810000" cy="2806700"/>
          </a:xfrm>
          <a:prstGeom prst="rect">
            <a:avLst/>
          </a:prstGeom>
        </p:spPr>
      </p:pic>
      <p:sp>
        <p:nvSpPr>
          <p:cNvPr id="6" name="TextBox 5"/>
          <p:cNvSpPr txBox="1"/>
          <p:nvPr/>
        </p:nvSpPr>
        <p:spPr>
          <a:xfrm>
            <a:off x="6388506" y="6400800"/>
            <a:ext cx="2755494" cy="369332"/>
          </a:xfrm>
          <a:prstGeom prst="rect">
            <a:avLst/>
          </a:prstGeom>
          <a:noFill/>
        </p:spPr>
        <p:txBody>
          <a:bodyPr wrap="none" rtlCol="0">
            <a:spAutoFit/>
          </a:bodyPr>
          <a:lstStyle/>
          <a:p>
            <a:r>
              <a:rPr lang="en-US" dirty="0"/>
              <a:t>Images from </a:t>
            </a:r>
            <a:r>
              <a:rPr lang="en-US" dirty="0" err="1"/>
              <a:t>google</a:t>
            </a:r>
            <a:r>
              <a:rPr lang="en-US" dirty="0"/>
              <a:t> images</a:t>
            </a:r>
          </a:p>
        </p:txBody>
      </p:sp>
      <p:sp>
        <p:nvSpPr>
          <p:cNvPr id="10" name="TextBox 9"/>
          <p:cNvSpPr txBox="1"/>
          <p:nvPr/>
        </p:nvSpPr>
        <p:spPr>
          <a:xfrm>
            <a:off x="1041400" y="6136501"/>
            <a:ext cx="3044423" cy="646331"/>
          </a:xfrm>
          <a:prstGeom prst="rect">
            <a:avLst/>
          </a:prstGeom>
          <a:noFill/>
        </p:spPr>
        <p:txBody>
          <a:bodyPr wrap="none" rtlCol="0">
            <a:spAutoFit/>
          </a:bodyPr>
          <a:lstStyle/>
          <a:p>
            <a:pPr algn="ctr"/>
            <a:r>
              <a:rPr lang="en-US" dirty="0"/>
              <a:t>Can exactly fit N+1 data points </a:t>
            </a:r>
          </a:p>
          <a:p>
            <a:pPr algn="ctr"/>
            <a:r>
              <a:rPr lang="en-US" dirty="0"/>
              <a:t>with N-degree polynomial</a:t>
            </a:r>
          </a:p>
        </p:txBody>
      </p:sp>
      <p:sp>
        <p:nvSpPr>
          <p:cNvPr id="12" name="TextBox 11"/>
          <p:cNvSpPr txBox="1"/>
          <p:nvPr/>
        </p:nvSpPr>
        <p:spPr>
          <a:xfrm>
            <a:off x="5999241" y="5869801"/>
            <a:ext cx="1898101" cy="369332"/>
          </a:xfrm>
          <a:prstGeom prst="rect">
            <a:avLst/>
          </a:prstGeom>
          <a:noFill/>
        </p:spPr>
        <p:txBody>
          <a:bodyPr wrap="none" rtlCol="0">
            <a:spAutoFit/>
          </a:bodyPr>
          <a:lstStyle/>
          <a:p>
            <a:pPr algn="ctr"/>
            <a:r>
              <a:rPr lang="en-US" dirty="0"/>
              <a:t>Model Complexity</a:t>
            </a:r>
          </a:p>
        </p:txBody>
      </p:sp>
      <p:sp>
        <p:nvSpPr>
          <p:cNvPr id="13" name="TextBox 12"/>
          <p:cNvSpPr txBox="1"/>
          <p:nvPr/>
        </p:nvSpPr>
        <p:spPr>
          <a:xfrm>
            <a:off x="7358001" y="3977501"/>
            <a:ext cx="1107996" cy="369332"/>
          </a:xfrm>
          <a:prstGeom prst="rect">
            <a:avLst/>
          </a:prstGeom>
          <a:noFill/>
        </p:spPr>
        <p:txBody>
          <a:bodyPr wrap="none" rtlCol="0">
            <a:spAutoFit/>
          </a:bodyPr>
          <a:lstStyle/>
          <a:p>
            <a:pPr algn="ctr"/>
            <a:r>
              <a:rPr lang="en-US" dirty="0"/>
              <a:t>Test Error</a:t>
            </a:r>
          </a:p>
        </p:txBody>
      </p:sp>
      <p:sp>
        <p:nvSpPr>
          <p:cNvPr id="14" name="TextBox 13"/>
          <p:cNvSpPr txBox="1"/>
          <p:nvPr/>
        </p:nvSpPr>
        <p:spPr>
          <a:xfrm>
            <a:off x="7358001" y="5057001"/>
            <a:ext cx="1473405" cy="369332"/>
          </a:xfrm>
          <a:prstGeom prst="rect">
            <a:avLst/>
          </a:prstGeom>
          <a:noFill/>
        </p:spPr>
        <p:txBody>
          <a:bodyPr wrap="none" rtlCol="0">
            <a:spAutoFit/>
          </a:bodyPr>
          <a:lstStyle/>
          <a:p>
            <a:pPr algn="ctr"/>
            <a:r>
              <a:rPr lang="en-US" dirty="0"/>
              <a:t>Training Error</a:t>
            </a:r>
          </a:p>
        </p:txBody>
      </p:sp>
      <p:pic>
        <p:nvPicPr>
          <p:cNvPr id="15" name="Picture 14" descr="latex-image-1.pdf"/>
          <p:cNvPicPr>
            <a:picLocks noChangeAspect="1"/>
          </p:cNvPicPr>
          <p:nvPr/>
        </p:nvPicPr>
        <p:blipFill rotWithShape="1">
          <a:blip r:embed="rId6">
            <a:extLst>
              <a:ext uri="{28A0092B-C50C-407E-A947-70E740481C1C}">
                <a14:useLocalDpi xmlns:a14="http://schemas.microsoft.com/office/drawing/2010/main" val="0"/>
              </a:ext>
            </a:extLst>
          </a:blip>
          <a:srcRect b="18120"/>
          <a:stretch/>
        </p:blipFill>
        <p:spPr>
          <a:xfrm>
            <a:off x="419300" y="927024"/>
            <a:ext cx="8280000" cy="1549476"/>
          </a:xfrm>
          <a:prstGeom prst="rect">
            <a:avLst/>
          </a:prstGeom>
        </p:spPr>
      </p:pic>
    </p:spTree>
    <p:extLst>
      <p:ext uri="{BB962C8B-B14F-4D97-AF65-F5344CB8AC3E}">
        <p14:creationId xmlns:p14="http://schemas.microsoft.com/office/powerpoint/2010/main" val="413935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581400"/>
            <a:ext cx="12700" cy="12700"/>
          </a:xfrm>
          <a:prstGeom prst="rect">
            <a:avLst/>
          </a:prstGeom>
        </p:spPr>
      </p:pic>
      <p:pic>
        <p:nvPicPr>
          <p:cNvPr id="8" name="Picture 7"/>
          <p:cNvPicPr>
            <a:picLocks noChangeAspect="1"/>
          </p:cNvPicPr>
          <p:nvPr/>
        </p:nvPicPr>
        <p:blipFill>
          <a:blip r:embed="rId3"/>
          <a:stretch>
            <a:fillRect/>
          </a:stretch>
        </p:blipFill>
        <p:spPr>
          <a:xfrm>
            <a:off x="4559300" y="3581400"/>
            <a:ext cx="12700" cy="12700"/>
          </a:xfrm>
          <a:prstGeom prst="rect">
            <a:avLst/>
          </a:prstGeom>
        </p:spPr>
      </p:pic>
      <p:sp>
        <p:nvSpPr>
          <p:cNvPr id="11" name="Title 1"/>
          <p:cNvSpPr>
            <a:spLocks noGrp="1"/>
          </p:cNvSpPr>
          <p:nvPr>
            <p:ph type="title"/>
          </p:nvPr>
        </p:nvSpPr>
        <p:spPr>
          <a:xfrm>
            <a:off x="457200" y="-80962"/>
            <a:ext cx="8229600" cy="1143000"/>
          </a:xfrm>
        </p:spPr>
        <p:txBody>
          <a:bodyPr>
            <a:normAutofit/>
          </a:bodyPr>
          <a:lstStyle/>
          <a:p>
            <a:r>
              <a:rPr lang="en-US" sz="3400" dirty="0" err="1"/>
              <a:t>Overfitting</a:t>
            </a:r>
            <a:endParaRPr lang="en-US" sz="3400" dirty="0"/>
          </a:p>
        </p:txBody>
      </p:sp>
      <p:pic>
        <p:nvPicPr>
          <p:cNvPr id="2" name="Picture 1"/>
          <p:cNvPicPr>
            <a:picLocks noChangeAspect="1"/>
          </p:cNvPicPr>
          <p:nvPr/>
        </p:nvPicPr>
        <p:blipFill rotWithShape="1">
          <a:blip r:embed="rId4"/>
          <a:srcRect l="5671" t="11939" b="13078"/>
          <a:stretch/>
        </p:blipFill>
        <p:spPr>
          <a:xfrm>
            <a:off x="546100" y="3035300"/>
            <a:ext cx="4013200" cy="3190101"/>
          </a:xfrm>
          <a:prstGeom prst="rect">
            <a:avLst/>
          </a:prstGeom>
        </p:spPr>
      </p:pic>
      <p:pic>
        <p:nvPicPr>
          <p:cNvPr id="5" name="Picture 4"/>
          <p:cNvPicPr>
            <a:picLocks noChangeAspect="1"/>
          </p:cNvPicPr>
          <p:nvPr/>
        </p:nvPicPr>
        <p:blipFill>
          <a:blip r:embed="rId5"/>
          <a:stretch>
            <a:fillRect/>
          </a:stretch>
        </p:blipFill>
        <p:spPr>
          <a:xfrm>
            <a:off x="5099050" y="3263900"/>
            <a:ext cx="3810000" cy="2806700"/>
          </a:xfrm>
          <a:prstGeom prst="rect">
            <a:avLst/>
          </a:prstGeom>
        </p:spPr>
      </p:pic>
      <p:sp>
        <p:nvSpPr>
          <p:cNvPr id="6" name="TextBox 5"/>
          <p:cNvSpPr txBox="1"/>
          <p:nvPr/>
        </p:nvSpPr>
        <p:spPr>
          <a:xfrm>
            <a:off x="6388506" y="6400800"/>
            <a:ext cx="2755494" cy="369332"/>
          </a:xfrm>
          <a:prstGeom prst="rect">
            <a:avLst/>
          </a:prstGeom>
          <a:noFill/>
        </p:spPr>
        <p:txBody>
          <a:bodyPr wrap="none" rtlCol="0">
            <a:spAutoFit/>
          </a:bodyPr>
          <a:lstStyle/>
          <a:p>
            <a:r>
              <a:rPr lang="en-US" dirty="0"/>
              <a:t>Images from </a:t>
            </a:r>
            <a:r>
              <a:rPr lang="en-US" dirty="0" err="1"/>
              <a:t>google</a:t>
            </a:r>
            <a:r>
              <a:rPr lang="en-US" dirty="0"/>
              <a:t> images</a:t>
            </a:r>
          </a:p>
        </p:txBody>
      </p:sp>
      <p:sp>
        <p:nvSpPr>
          <p:cNvPr id="10" name="TextBox 9"/>
          <p:cNvSpPr txBox="1"/>
          <p:nvPr/>
        </p:nvSpPr>
        <p:spPr>
          <a:xfrm>
            <a:off x="1041400" y="6136501"/>
            <a:ext cx="3044423" cy="646331"/>
          </a:xfrm>
          <a:prstGeom prst="rect">
            <a:avLst/>
          </a:prstGeom>
          <a:noFill/>
        </p:spPr>
        <p:txBody>
          <a:bodyPr wrap="none" rtlCol="0">
            <a:spAutoFit/>
          </a:bodyPr>
          <a:lstStyle/>
          <a:p>
            <a:pPr algn="ctr"/>
            <a:r>
              <a:rPr lang="en-US" dirty="0"/>
              <a:t>Can exactly fit N+1 data points </a:t>
            </a:r>
          </a:p>
          <a:p>
            <a:pPr algn="ctr"/>
            <a:r>
              <a:rPr lang="en-US" dirty="0"/>
              <a:t>with N-degree polynomial</a:t>
            </a:r>
          </a:p>
        </p:txBody>
      </p:sp>
      <p:sp>
        <p:nvSpPr>
          <p:cNvPr id="12" name="TextBox 11"/>
          <p:cNvSpPr txBox="1"/>
          <p:nvPr/>
        </p:nvSpPr>
        <p:spPr>
          <a:xfrm>
            <a:off x="5999241" y="5869801"/>
            <a:ext cx="1898101" cy="369332"/>
          </a:xfrm>
          <a:prstGeom prst="rect">
            <a:avLst/>
          </a:prstGeom>
          <a:noFill/>
        </p:spPr>
        <p:txBody>
          <a:bodyPr wrap="none" rtlCol="0">
            <a:spAutoFit/>
          </a:bodyPr>
          <a:lstStyle/>
          <a:p>
            <a:pPr algn="ctr"/>
            <a:r>
              <a:rPr lang="en-US" dirty="0"/>
              <a:t>Model Complexity</a:t>
            </a:r>
          </a:p>
        </p:txBody>
      </p:sp>
      <p:sp>
        <p:nvSpPr>
          <p:cNvPr id="13" name="TextBox 12"/>
          <p:cNvSpPr txBox="1"/>
          <p:nvPr/>
        </p:nvSpPr>
        <p:spPr>
          <a:xfrm>
            <a:off x="7358001" y="3977501"/>
            <a:ext cx="1107996" cy="369332"/>
          </a:xfrm>
          <a:prstGeom prst="rect">
            <a:avLst/>
          </a:prstGeom>
          <a:noFill/>
        </p:spPr>
        <p:txBody>
          <a:bodyPr wrap="none" rtlCol="0">
            <a:spAutoFit/>
          </a:bodyPr>
          <a:lstStyle/>
          <a:p>
            <a:pPr algn="ctr"/>
            <a:r>
              <a:rPr lang="en-US" dirty="0"/>
              <a:t>Test Error</a:t>
            </a:r>
          </a:p>
        </p:txBody>
      </p:sp>
      <p:sp>
        <p:nvSpPr>
          <p:cNvPr id="14" name="TextBox 13"/>
          <p:cNvSpPr txBox="1"/>
          <p:nvPr/>
        </p:nvSpPr>
        <p:spPr>
          <a:xfrm>
            <a:off x="7358001" y="5057001"/>
            <a:ext cx="1473405" cy="369332"/>
          </a:xfrm>
          <a:prstGeom prst="rect">
            <a:avLst/>
          </a:prstGeom>
          <a:noFill/>
        </p:spPr>
        <p:txBody>
          <a:bodyPr wrap="none" rtlCol="0">
            <a:spAutoFit/>
          </a:bodyPr>
          <a:lstStyle/>
          <a:p>
            <a:pPr algn="ctr"/>
            <a:r>
              <a:rPr lang="en-US" dirty="0"/>
              <a:t>Training Error</a:t>
            </a:r>
          </a:p>
        </p:txBody>
      </p:sp>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00" y="927024"/>
            <a:ext cx="8280000" cy="1892376"/>
          </a:xfrm>
          <a:prstGeom prst="rect">
            <a:avLst/>
          </a:prstGeom>
        </p:spPr>
      </p:pic>
    </p:spTree>
    <p:extLst>
      <p:ext uri="{BB962C8B-B14F-4D97-AF65-F5344CB8AC3E}">
        <p14:creationId xmlns:p14="http://schemas.microsoft.com/office/powerpoint/2010/main" val="2906509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027878-E508-D746-8330-CDA26254A2B8}"/>
              </a:ext>
            </a:extLst>
          </p:cNvPr>
          <p:cNvPicPr>
            <a:picLocks noChangeAspect="1"/>
          </p:cNvPicPr>
          <p:nvPr/>
        </p:nvPicPr>
        <p:blipFill rotWithShape="1">
          <a:blip r:embed="rId3"/>
          <a:srcRect b="71420"/>
          <a:stretch/>
        </p:blipFill>
        <p:spPr>
          <a:xfrm>
            <a:off x="326571" y="944736"/>
            <a:ext cx="8229600" cy="1562937"/>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B5FA16-3600-1E4D-AF1B-907139ACC3EA}"/>
              </a:ext>
            </a:extLst>
          </p:cNvPr>
          <p:cNvSpPr/>
          <p:nvPr/>
        </p:nvSpPr>
        <p:spPr>
          <a:xfrm>
            <a:off x="3549072" y="1335448"/>
            <a:ext cx="4458855" cy="1372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9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3DB6-E1B9-3545-9D20-83F25397A075}"/>
              </a:ext>
            </a:extLst>
          </p:cNvPr>
          <p:cNvPicPr>
            <a:picLocks noChangeAspect="1"/>
          </p:cNvPicPr>
          <p:nvPr/>
        </p:nvPicPr>
        <p:blipFill rotWithShape="1">
          <a:blip r:embed="rId3"/>
          <a:srcRect b="71420"/>
          <a:stretch/>
        </p:blipFill>
        <p:spPr>
          <a:xfrm>
            <a:off x="326571" y="944736"/>
            <a:ext cx="8229600" cy="1562937"/>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10" name="Rectangle 9">
            <a:extLst>
              <a:ext uri="{FF2B5EF4-FFF2-40B4-BE49-F238E27FC236}">
                <a16:creationId xmlns:a16="http://schemas.microsoft.com/office/drawing/2014/main" id="{9BB5FA16-3600-1E4D-AF1B-907139ACC3EA}"/>
              </a:ext>
            </a:extLst>
          </p:cNvPr>
          <p:cNvSpPr/>
          <p:nvPr/>
        </p:nvSpPr>
        <p:spPr>
          <a:xfrm>
            <a:off x="3644900" y="1949017"/>
            <a:ext cx="4458855" cy="769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499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7839F4-9591-2F46-B39E-E7336DBEDF8F}"/>
              </a:ext>
            </a:extLst>
          </p:cNvPr>
          <p:cNvPicPr>
            <a:picLocks noChangeAspect="1"/>
          </p:cNvPicPr>
          <p:nvPr/>
        </p:nvPicPr>
        <p:blipFill rotWithShape="1">
          <a:blip r:embed="rId4"/>
          <a:srcRect b="70914"/>
          <a:stretch/>
        </p:blipFill>
        <p:spPr>
          <a:xfrm>
            <a:off x="326571" y="944736"/>
            <a:ext cx="8229600" cy="1590646"/>
          </a:xfrm>
          <a:prstGeom prst="rect">
            <a:avLst/>
          </a:prstGeom>
        </p:spPr>
      </p:pic>
    </p:spTree>
    <p:extLst>
      <p:ext uri="{BB962C8B-B14F-4D97-AF65-F5344CB8AC3E}">
        <p14:creationId xmlns:p14="http://schemas.microsoft.com/office/powerpoint/2010/main" val="3993187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230559-C889-7D44-A51E-0D2E048EF51E}"/>
              </a:ext>
            </a:extLst>
          </p:cNvPr>
          <p:cNvPicPr>
            <a:picLocks noChangeAspect="1"/>
          </p:cNvPicPr>
          <p:nvPr/>
        </p:nvPicPr>
        <p:blipFill rotWithShape="1">
          <a:blip r:embed="rId4"/>
          <a:srcRect b="60527"/>
          <a:stretch/>
        </p:blipFill>
        <p:spPr>
          <a:xfrm>
            <a:off x="326571" y="944736"/>
            <a:ext cx="8229600" cy="2158682"/>
          </a:xfrm>
          <a:prstGeom prst="rect">
            <a:avLst/>
          </a:prstGeom>
        </p:spPr>
      </p:pic>
    </p:spTree>
    <p:extLst>
      <p:ext uri="{BB962C8B-B14F-4D97-AF65-F5344CB8AC3E}">
        <p14:creationId xmlns:p14="http://schemas.microsoft.com/office/powerpoint/2010/main" val="249367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6956668-A937-DB48-ACA8-6A8C51576BCB}"/>
              </a:ext>
            </a:extLst>
          </p:cNvPr>
          <p:cNvPicPr>
            <a:picLocks noChangeAspect="1"/>
          </p:cNvPicPr>
          <p:nvPr/>
        </p:nvPicPr>
        <p:blipFill rotWithShape="1">
          <a:blip r:embed="rId4"/>
          <a:srcRect b="46593"/>
          <a:stretch/>
        </p:blipFill>
        <p:spPr>
          <a:xfrm>
            <a:off x="326571" y="944736"/>
            <a:ext cx="8229600" cy="2920682"/>
          </a:xfrm>
          <a:prstGeom prst="rect">
            <a:avLst/>
          </a:prstGeom>
        </p:spPr>
      </p:pic>
    </p:spTree>
    <p:extLst>
      <p:ext uri="{BB962C8B-B14F-4D97-AF65-F5344CB8AC3E}">
        <p14:creationId xmlns:p14="http://schemas.microsoft.com/office/powerpoint/2010/main" val="18881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2D869C-0CA8-4741-BD9D-A4E59B01521E}"/>
              </a:ext>
            </a:extLst>
          </p:cNvPr>
          <p:cNvPicPr>
            <a:picLocks noChangeAspect="1"/>
          </p:cNvPicPr>
          <p:nvPr/>
        </p:nvPicPr>
        <p:blipFill rotWithShape="1">
          <a:blip r:embed="rId3"/>
          <a:srcRect b="24805"/>
          <a:stretch/>
        </p:blipFill>
        <p:spPr>
          <a:xfrm>
            <a:off x="326571" y="944736"/>
            <a:ext cx="8229600" cy="4112174"/>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7" name="Rectangle 6">
            <a:extLst>
              <a:ext uri="{FF2B5EF4-FFF2-40B4-BE49-F238E27FC236}">
                <a16:creationId xmlns:a16="http://schemas.microsoft.com/office/drawing/2014/main" id="{78B845A8-6888-0C49-B614-0D5735619EB3}"/>
              </a:ext>
            </a:extLst>
          </p:cNvPr>
          <p:cNvSpPr/>
          <p:nvPr/>
        </p:nvSpPr>
        <p:spPr>
          <a:xfrm>
            <a:off x="3352800" y="3920836"/>
            <a:ext cx="5029200" cy="14928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73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15BE-1DC9-EF40-869E-ED7561C2A4E8}"/>
              </a:ext>
            </a:extLst>
          </p:cNvPr>
          <p:cNvSpPr>
            <a:spLocks noGrp="1"/>
          </p:cNvSpPr>
          <p:nvPr>
            <p:ph type="title"/>
          </p:nvPr>
        </p:nvSpPr>
        <p:spPr/>
        <p:txBody>
          <a:bodyPr>
            <a:normAutofit/>
          </a:bodyPr>
          <a:lstStyle/>
          <a:p>
            <a:r>
              <a:rPr lang="en-US" sz="3600" dirty="0"/>
              <a:t>Last Week Recap</a:t>
            </a:r>
          </a:p>
        </p:txBody>
      </p:sp>
      <p:sp>
        <p:nvSpPr>
          <p:cNvPr id="3" name="Content Placeholder 2">
            <a:extLst>
              <a:ext uri="{FF2B5EF4-FFF2-40B4-BE49-F238E27FC236}">
                <a16:creationId xmlns:a16="http://schemas.microsoft.com/office/drawing/2014/main" id="{88534400-787A-094C-8ABB-C7B561F7171D}"/>
              </a:ext>
            </a:extLst>
          </p:cNvPr>
          <p:cNvSpPr>
            <a:spLocks noGrp="1"/>
          </p:cNvSpPr>
          <p:nvPr>
            <p:ph idx="1"/>
          </p:nvPr>
        </p:nvSpPr>
        <p:spPr>
          <a:xfrm>
            <a:off x="457200" y="1417638"/>
            <a:ext cx="8229600" cy="4845570"/>
          </a:xfrm>
        </p:spPr>
        <p:txBody>
          <a:bodyPr>
            <a:normAutofit/>
          </a:bodyPr>
          <a:lstStyle/>
          <a:p>
            <a:r>
              <a:rPr lang="en-US" sz="2400" dirty="0"/>
              <a:t>Non-parametric approaches do not mean no parameters, but instead parameters grow with more data</a:t>
            </a:r>
          </a:p>
          <a:p>
            <a:pPr lvl="1"/>
            <a:r>
              <a:rPr lang="en-US" sz="2400" dirty="0"/>
              <a:t>Do not assume data is from specific distributions, such as Gaussian</a:t>
            </a:r>
          </a:p>
          <a:p>
            <a:pPr lvl="1"/>
            <a:r>
              <a:rPr lang="en-US" sz="2400" dirty="0"/>
              <a:t>Less assumptions imply non-parametric approaches need more data</a:t>
            </a:r>
          </a:p>
          <a:p>
            <a:r>
              <a:rPr lang="en-US" sz="2400" dirty="0"/>
              <a:t>Two problems: density estimation and classification</a:t>
            </a:r>
          </a:p>
          <a:p>
            <a:r>
              <a:rPr lang="en-US" sz="2400" dirty="0"/>
              <a:t>Two approaches</a:t>
            </a:r>
          </a:p>
          <a:p>
            <a:pPr lvl="1"/>
            <a:r>
              <a:rPr lang="en-US" sz="2400" dirty="0" err="1"/>
              <a:t>Parzen’s</a:t>
            </a:r>
            <a:r>
              <a:rPr lang="en-US" sz="2400" dirty="0"/>
              <a:t> window: Count number of neighbors inside fixed window size</a:t>
            </a:r>
          </a:p>
          <a:p>
            <a:pPr lvl="1"/>
            <a:r>
              <a:rPr lang="en-US" sz="2400" dirty="0"/>
              <a:t>KNN: Expand window until K neighbors are captured</a:t>
            </a:r>
          </a:p>
        </p:txBody>
      </p:sp>
    </p:spTree>
    <p:extLst>
      <p:ext uri="{BB962C8B-B14F-4D97-AF65-F5344CB8AC3E}">
        <p14:creationId xmlns:p14="http://schemas.microsoft.com/office/powerpoint/2010/main" val="2273791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280735-2AEA-FB42-AB7A-176978BA28E9}"/>
              </a:ext>
            </a:extLst>
          </p:cNvPr>
          <p:cNvPicPr>
            <a:picLocks noChangeAspect="1"/>
          </p:cNvPicPr>
          <p:nvPr/>
        </p:nvPicPr>
        <p:blipFill rotWithShape="1">
          <a:blip r:embed="rId4"/>
          <a:srcRect b="33166"/>
          <a:stretch/>
        </p:blipFill>
        <p:spPr>
          <a:xfrm>
            <a:off x="326571" y="944736"/>
            <a:ext cx="8229600" cy="3654973"/>
          </a:xfrm>
          <a:prstGeom prst="rect">
            <a:avLst/>
          </a:prstGeom>
        </p:spPr>
      </p:pic>
    </p:spTree>
    <p:extLst>
      <p:ext uri="{BB962C8B-B14F-4D97-AF65-F5344CB8AC3E}">
        <p14:creationId xmlns:p14="http://schemas.microsoft.com/office/powerpoint/2010/main" val="312749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2" name="Rectangle 1"/>
          <p:cNvSpPr/>
          <p:nvPr/>
        </p:nvSpPr>
        <p:spPr>
          <a:xfrm>
            <a:off x="3644900" y="1435100"/>
            <a:ext cx="29845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796921-5951-DB40-923A-081D8D6F219F}"/>
              </a:ext>
            </a:extLst>
          </p:cNvPr>
          <p:cNvPicPr>
            <a:picLocks noChangeAspect="1"/>
          </p:cNvPicPr>
          <p:nvPr/>
        </p:nvPicPr>
        <p:blipFill rotWithShape="1">
          <a:blip r:embed="rId4"/>
          <a:srcRect b="24805"/>
          <a:stretch/>
        </p:blipFill>
        <p:spPr>
          <a:xfrm>
            <a:off x="326571" y="944736"/>
            <a:ext cx="8229600" cy="4112174"/>
          </a:xfrm>
          <a:prstGeom prst="rect">
            <a:avLst/>
          </a:prstGeom>
        </p:spPr>
      </p:pic>
    </p:spTree>
    <p:extLst>
      <p:ext uri="{BB962C8B-B14F-4D97-AF65-F5344CB8AC3E}">
        <p14:creationId xmlns:p14="http://schemas.microsoft.com/office/powerpoint/2010/main" val="189479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1C2EE9-1867-BF44-9DC5-55F56DBE5958}"/>
              </a:ext>
            </a:extLst>
          </p:cNvPr>
          <p:cNvPicPr>
            <a:picLocks noChangeAspect="1"/>
          </p:cNvPicPr>
          <p:nvPr/>
        </p:nvPicPr>
        <p:blipFill rotWithShape="1">
          <a:blip r:embed="rId3"/>
          <a:srcRect b="12451"/>
          <a:stretch/>
        </p:blipFill>
        <p:spPr>
          <a:xfrm>
            <a:off x="326571" y="944736"/>
            <a:ext cx="8229600" cy="4787726"/>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12" name="Rectangle 11">
            <a:extLst>
              <a:ext uri="{FF2B5EF4-FFF2-40B4-BE49-F238E27FC236}">
                <a16:creationId xmlns:a16="http://schemas.microsoft.com/office/drawing/2014/main" id="{DE3FF1BA-4888-8244-B62E-08C12A1058EA}"/>
              </a:ext>
            </a:extLst>
          </p:cNvPr>
          <p:cNvSpPr/>
          <p:nvPr/>
        </p:nvSpPr>
        <p:spPr>
          <a:xfrm>
            <a:off x="4441371" y="5732462"/>
            <a:ext cx="4702629" cy="96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EA63B-2A08-A94E-BA9E-E601555CE22B}"/>
              </a:ext>
            </a:extLst>
          </p:cNvPr>
          <p:cNvSpPr/>
          <p:nvPr/>
        </p:nvSpPr>
        <p:spPr>
          <a:xfrm>
            <a:off x="5732760" y="5408230"/>
            <a:ext cx="3411240" cy="96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172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1C2EE9-1867-BF44-9DC5-55F56DBE5958}"/>
              </a:ext>
            </a:extLst>
          </p:cNvPr>
          <p:cNvPicPr>
            <a:picLocks noChangeAspect="1"/>
          </p:cNvPicPr>
          <p:nvPr/>
        </p:nvPicPr>
        <p:blipFill rotWithShape="1">
          <a:blip r:embed="rId3"/>
          <a:srcRect b="4044"/>
          <a:stretch/>
        </p:blipFill>
        <p:spPr>
          <a:xfrm>
            <a:off x="326571" y="944735"/>
            <a:ext cx="8229600" cy="5247517"/>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
        <p:nvSpPr>
          <p:cNvPr id="12" name="Rectangle 11">
            <a:extLst>
              <a:ext uri="{FF2B5EF4-FFF2-40B4-BE49-F238E27FC236}">
                <a16:creationId xmlns:a16="http://schemas.microsoft.com/office/drawing/2014/main" id="{DE3FF1BA-4888-8244-B62E-08C12A1058EA}"/>
              </a:ext>
            </a:extLst>
          </p:cNvPr>
          <p:cNvSpPr/>
          <p:nvPr/>
        </p:nvSpPr>
        <p:spPr>
          <a:xfrm>
            <a:off x="4441371" y="5812672"/>
            <a:ext cx="4702629" cy="96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645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1C2EE9-1867-BF44-9DC5-55F56DBE5958}"/>
              </a:ext>
            </a:extLst>
          </p:cNvPr>
          <p:cNvPicPr>
            <a:picLocks noChangeAspect="1"/>
          </p:cNvPicPr>
          <p:nvPr/>
        </p:nvPicPr>
        <p:blipFill>
          <a:blip r:embed="rId3"/>
          <a:stretch>
            <a:fillRect/>
          </a:stretch>
        </p:blipFill>
        <p:spPr>
          <a:xfrm>
            <a:off x="326571" y="944735"/>
            <a:ext cx="8229600" cy="5468701"/>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30162"/>
            <a:ext cx="8229600" cy="1143000"/>
          </a:xfrm>
        </p:spPr>
        <p:txBody>
          <a:bodyPr>
            <a:normAutofit/>
          </a:bodyPr>
          <a:lstStyle/>
          <a:p>
            <a:r>
              <a:rPr lang="en-US" sz="3400" dirty="0"/>
              <a:t>Bayesian Occam’s Razor</a:t>
            </a:r>
          </a:p>
        </p:txBody>
      </p:sp>
    </p:spTree>
    <p:extLst>
      <p:ext uri="{BB962C8B-B14F-4D97-AF65-F5344CB8AC3E}">
        <p14:creationId xmlns:p14="http://schemas.microsoft.com/office/powerpoint/2010/main" val="73707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3"/>
          <a:stretch>
            <a:fillRect/>
          </a:stretch>
        </p:blipFill>
        <p:spPr>
          <a:xfrm>
            <a:off x="686353" y="1"/>
            <a:ext cx="0" cy="0"/>
          </a:xfrm>
          <a:prstGeom prst="rect">
            <a:avLst/>
          </a:prstGeom>
        </p:spPr>
      </p:pic>
      <p:pic>
        <p:nvPicPr>
          <p:cNvPr id="5" name="Picture 4">
            <a:extLst>
              <a:ext uri="{FF2B5EF4-FFF2-40B4-BE49-F238E27FC236}">
                <a16:creationId xmlns:a16="http://schemas.microsoft.com/office/drawing/2014/main" id="{C462FB82-3F30-A141-80BF-0E18FF730933}"/>
              </a:ext>
            </a:extLst>
          </p:cNvPr>
          <p:cNvPicPr>
            <a:picLocks noChangeAspect="1"/>
          </p:cNvPicPr>
          <p:nvPr/>
        </p:nvPicPr>
        <p:blipFill rotWithShape="1">
          <a:blip r:embed="rId4"/>
          <a:srcRect b="79638"/>
          <a:stretch/>
        </p:blipFill>
        <p:spPr>
          <a:xfrm>
            <a:off x="436980" y="924018"/>
            <a:ext cx="8229600" cy="727801"/>
          </a:xfrm>
          <a:prstGeom prst="rect">
            <a:avLst/>
          </a:prstGeom>
        </p:spPr>
      </p:pic>
    </p:spTree>
    <p:extLst>
      <p:ext uri="{BB962C8B-B14F-4D97-AF65-F5344CB8AC3E}">
        <p14:creationId xmlns:p14="http://schemas.microsoft.com/office/powerpoint/2010/main" val="3263033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3"/>
          <a:stretch>
            <a:fillRect/>
          </a:stretch>
        </p:blipFill>
        <p:spPr>
          <a:xfrm>
            <a:off x="686353" y="1"/>
            <a:ext cx="0" cy="0"/>
          </a:xfrm>
          <a:prstGeom prst="rect">
            <a:avLst/>
          </a:prstGeom>
        </p:spPr>
      </p:pic>
      <p:pic>
        <p:nvPicPr>
          <p:cNvPr id="5" name="Picture 4">
            <a:extLst>
              <a:ext uri="{FF2B5EF4-FFF2-40B4-BE49-F238E27FC236}">
                <a16:creationId xmlns:a16="http://schemas.microsoft.com/office/drawing/2014/main" id="{DAF56E13-D708-A74A-9AFA-D7EBF6F32667}"/>
              </a:ext>
            </a:extLst>
          </p:cNvPr>
          <p:cNvPicPr>
            <a:picLocks noChangeAspect="1"/>
          </p:cNvPicPr>
          <p:nvPr/>
        </p:nvPicPr>
        <p:blipFill rotWithShape="1">
          <a:blip r:embed="rId4"/>
          <a:srcRect b="59007"/>
          <a:stretch/>
        </p:blipFill>
        <p:spPr>
          <a:xfrm>
            <a:off x="436980" y="924018"/>
            <a:ext cx="8229600" cy="1465221"/>
          </a:xfrm>
          <a:prstGeom prst="rect">
            <a:avLst/>
          </a:prstGeom>
        </p:spPr>
      </p:pic>
    </p:spTree>
    <p:extLst>
      <p:ext uri="{BB962C8B-B14F-4D97-AF65-F5344CB8AC3E}">
        <p14:creationId xmlns:p14="http://schemas.microsoft.com/office/powerpoint/2010/main" val="235200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3"/>
          <a:stretch>
            <a:fillRect/>
          </a:stretch>
        </p:blipFill>
        <p:spPr>
          <a:xfrm>
            <a:off x="686353" y="1"/>
            <a:ext cx="0" cy="0"/>
          </a:xfrm>
          <a:prstGeom prst="rect">
            <a:avLst/>
          </a:prstGeom>
        </p:spPr>
      </p:pic>
      <p:cxnSp>
        <p:nvCxnSpPr>
          <p:cNvPr id="18" name="Straight Arrow Connector 17">
            <a:extLst>
              <a:ext uri="{FF2B5EF4-FFF2-40B4-BE49-F238E27FC236}">
                <a16:creationId xmlns:a16="http://schemas.microsoft.com/office/drawing/2014/main" id="{05C694DE-90C7-C04A-BF6B-18A7B9EA9971}"/>
              </a:ext>
            </a:extLst>
          </p:cNvPr>
          <p:cNvCxnSpPr/>
          <p:nvPr/>
        </p:nvCxnSpPr>
        <p:spPr>
          <a:xfrm flipV="1">
            <a:off x="1654629" y="4789714"/>
            <a:ext cx="0" cy="1799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D66A948-4BBC-6C46-B58E-33D8BDDD4319}"/>
              </a:ext>
            </a:extLst>
          </p:cNvPr>
          <p:cNvCxnSpPr>
            <a:cxnSpLocks/>
          </p:cNvCxnSpPr>
          <p:nvPr/>
        </p:nvCxnSpPr>
        <p:spPr>
          <a:xfrm>
            <a:off x="1654629" y="6589486"/>
            <a:ext cx="6545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BD6DE15D-4EEE-2746-90F0-0D9F0EC35989}"/>
              </a:ext>
            </a:extLst>
          </p:cNvPr>
          <p:cNvSpPr>
            <a:spLocks noChangeAspect="1"/>
          </p:cNvSpPr>
          <p:nvPr/>
        </p:nvSpPr>
        <p:spPr>
          <a:xfrm>
            <a:off x="2003697" y="5994797"/>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F630C34-221A-704D-96E4-784A09F11402}"/>
              </a:ext>
            </a:extLst>
          </p:cNvPr>
          <p:cNvSpPr>
            <a:spLocks noChangeAspect="1"/>
          </p:cNvSpPr>
          <p:nvPr/>
        </p:nvSpPr>
        <p:spPr>
          <a:xfrm>
            <a:off x="2647982" y="532139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1FCA700D-381F-464B-8477-7B6CD075672D}"/>
              </a:ext>
            </a:extLst>
          </p:cNvPr>
          <p:cNvSpPr>
            <a:spLocks noChangeAspect="1"/>
          </p:cNvSpPr>
          <p:nvPr/>
        </p:nvSpPr>
        <p:spPr>
          <a:xfrm>
            <a:off x="2375372" y="5637429"/>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E8C470D-1AA8-0347-B3EF-BAC2A08438A0}"/>
              </a:ext>
            </a:extLst>
          </p:cNvPr>
          <p:cNvSpPr>
            <a:spLocks noChangeAspect="1"/>
          </p:cNvSpPr>
          <p:nvPr/>
        </p:nvSpPr>
        <p:spPr>
          <a:xfrm>
            <a:off x="2916078" y="517609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84C959C-244F-F54E-A1D5-41AB791F6F5F}"/>
              </a:ext>
            </a:extLst>
          </p:cNvPr>
          <p:cNvSpPr>
            <a:spLocks noChangeAspect="1"/>
          </p:cNvSpPr>
          <p:nvPr/>
        </p:nvSpPr>
        <p:spPr>
          <a:xfrm>
            <a:off x="3431127" y="518423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8A1FA-C6C7-0B4B-A737-66480837FA51}"/>
              </a:ext>
            </a:extLst>
          </p:cNvPr>
          <p:cNvSpPr>
            <a:spLocks noChangeAspect="1"/>
          </p:cNvSpPr>
          <p:nvPr/>
        </p:nvSpPr>
        <p:spPr>
          <a:xfrm>
            <a:off x="4205436" y="504593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ABCF2F59-816E-264A-9CE8-489B7940C3D1}"/>
              </a:ext>
            </a:extLst>
          </p:cNvPr>
          <p:cNvSpPr>
            <a:spLocks noChangeAspect="1"/>
          </p:cNvSpPr>
          <p:nvPr/>
        </p:nvSpPr>
        <p:spPr>
          <a:xfrm>
            <a:off x="3824215" y="496388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336F692-736C-8F44-9B1C-756CDDFA0C7C}"/>
              </a:ext>
            </a:extLst>
          </p:cNvPr>
          <p:cNvSpPr>
            <a:spLocks noChangeAspect="1"/>
          </p:cNvSpPr>
          <p:nvPr/>
        </p:nvSpPr>
        <p:spPr>
          <a:xfrm>
            <a:off x="4571513" y="484315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6D293CD-B896-3340-889F-38CA36E115D3}"/>
              </a:ext>
            </a:extLst>
          </p:cNvPr>
          <p:cNvSpPr>
            <a:spLocks noChangeAspect="1"/>
          </p:cNvSpPr>
          <p:nvPr/>
        </p:nvSpPr>
        <p:spPr>
          <a:xfrm>
            <a:off x="4913393" y="500021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17678AC-A58E-9243-B19B-FD5E9BD9A7F2}"/>
              </a:ext>
            </a:extLst>
          </p:cNvPr>
          <p:cNvSpPr>
            <a:spLocks noChangeAspect="1"/>
          </p:cNvSpPr>
          <p:nvPr/>
        </p:nvSpPr>
        <p:spPr>
          <a:xfrm>
            <a:off x="5304375" y="482783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8726F2A-FE1C-CE41-BFDB-BF5DB5E1B618}"/>
              </a:ext>
            </a:extLst>
          </p:cNvPr>
          <p:cNvSpPr>
            <a:spLocks noChangeAspect="1"/>
          </p:cNvSpPr>
          <p:nvPr/>
        </p:nvSpPr>
        <p:spPr>
          <a:xfrm>
            <a:off x="5637445" y="500960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B439E99-F38B-4241-9D07-C1AFDF39D99C}"/>
              </a:ext>
            </a:extLst>
          </p:cNvPr>
          <p:cNvSpPr>
            <a:spLocks noChangeAspect="1"/>
          </p:cNvSpPr>
          <p:nvPr/>
        </p:nvSpPr>
        <p:spPr>
          <a:xfrm>
            <a:off x="6335684" y="510104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6F5D6064-614B-C844-9DAE-81B3D59343AD}"/>
              </a:ext>
            </a:extLst>
          </p:cNvPr>
          <p:cNvSpPr>
            <a:spLocks noChangeAspect="1"/>
          </p:cNvSpPr>
          <p:nvPr/>
        </p:nvSpPr>
        <p:spPr>
          <a:xfrm>
            <a:off x="6873288" y="5135285"/>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28CC149F-3321-5E40-BD79-C8C566514A05}"/>
              </a:ext>
            </a:extLst>
          </p:cNvPr>
          <p:cNvSpPr>
            <a:spLocks noChangeAspect="1"/>
          </p:cNvSpPr>
          <p:nvPr/>
        </p:nvSpPr>
        <p:spPr>
          <a:xfrm>
            <a:off x="2003697" y="573797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260D756C-D695-6348-99E9-44F039FF9893}"/>
              </a:ext>
            </a:extLst>
          </p:cNvPr>
          <p:cNvSpPr>
            <a:spLocks noChangeAspect="1"/>
          </p:cNvSpPr>
          <p:nvPr/>
        </p:nvSpPr>
        <p:spPr>
          <a:xfrm>
            <a:off x="6169382" y="493830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B1D9B069-6D67-0344-840F-F1C8A662833A}"/>
              </a:ext>
            </a:extLst>
          </p:cNvPr>
          <p:cNvPicPr>
            <a:picLocks noChangeAspect="1"/>
          </p:cNvPicPr>
          <p:nvPr/>
        </p:nvPicPr>
        <p:blipFill rotWithShape="1">
          <a:blip r:embed="rId4"/>
          <a:srcRect b="48429"/>
          <a:stretch/>
        </p:blipFill>
        <p:spPr>
          <a:xfrm>
            <a:off x="436980" y="924019"/>
            <a:ext cx="8229600" cy="1843316"/>
          </a:xfrm>
          <a:prstGeom prst="rect">
            <a:avLst/>
          </a:prstGeom>
        </p:spPr>
      </p:pic>
    </p:spTree>
    <p:extLst>
      <p:ext uri="{BB962C8B-B14F-4D97-AF65-F5344CB8AC3E}">
        <p14:creationId xmlns:p14="http://schemas.microsoft.com/office/powerpoint/2010/main" val="1812674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3"/>
          <a:stretch>
            <a:fillRect/>
          </a:stretch>
        </p:blipFill>
        <p:spPr>
          <a:xfrm>
            <a:off x="686353" y="1"/>
            <a:ext cx="0" cy="0"/>
          </a:xfrm>
          <a:prstGeom prst="rect">
            <a:avLst/>
          </a:prstGeom>
        </p:spPr>
      </p:pic>
      <p:cxnSp>
        <p:nvCxnSpPr>
          <p:cNvPr id="18" name="Straight Arrow Connector 17">
            <a:extLst>
              <a:ext uri="{FF2B5EF4-FFF2-40B4-BE49-F238E27FC236}">
                <a16:creationId xmlns:a16="http://schemas.microsoft.com/office/drawing/2014/main" id="{05C694DE-90C7-C04A-BF6B-18A7B9EA9971}"/>
              </a:ext>
            </a:extLst>
          </p:cNvPr>
          <p:cNvCxnSpPr/>
          <p:nvPr/>
        </p:nvCxnSpPr>
        <p:spPr>
          <a:xfrm flipV="1">
            <a:off x="1654629" y="4789714"/>
            <a:ext cx="0" cy="1799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D66A948-4BBC-6C46-B58E-33D8BDDD4319}"/>
              </a:ext>
            </a:extLst>
          </p:cNvPr>
          <p:cNvCxnSpPr>
            <a:cxnSpLocks/>
          </p:cNvCxnSpPr>
          <p:nvPr/>
        </p:nvCxnSpPr>
        <p:spPr>
          <a:xfrm>
            <a:off x="1654629" y="6589486"/>
            <a:ext cx="6545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94B59A6-1808-5845-ADDA-8DFA8FB43657}"/>
              </a:ext>
            </a:extLst>
          </p:cNvPr>
          <p:cNvCxnSpPr>
            <a:cxnSpLocks/>
          </p:cNvCxnSpPr>
          <p:nvPr/>
        </p:nvCxnSpPr>
        <p:spPr>
          <a:xfrm flipV="1">
            <a:off x="1866378" y="4622104"/>
            <a:ext cx="5006910" cy="1352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BD6DE15D-4EEE-2746-90F0-0D9F0EC35989}"/>
              </a:ext>
            </a:extLst>
          </p:cNvPr>
          <p:cNvSpPr>
            <a:spLocks noChangeAspect="1"/>
          </p:cNvSpPr>
          <p:nvPr/>
        </p:nvSpPr>
        <p:spPr>
          <a:xfrm>
            <a:off x="2003697" y="5994797"/>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F630C34-221A-704D-96E4-784A09F11402}"/>
              </a:ext>
            </a:extLst>
          </p:cNvPr>
          <p:cNvSpPr>
            <a:spLocks noChangeAspect="1"/>
          </p:cNvSpPr>
          <p:nvPr/>
        </p:nvSpPr>
        <p:spPr>
          <a:xfrm>
            <a:off x="2647982" y="532139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1FCA700D-381F-464B-8477-7B6CD075672D}"/>
              </a:ext>
            </a:extLst>
          </p:cNvPr>
          <p:cNvSpPr>
            <a:spLocks noChangeAspect="1"/>
          </p:cNvSpPr>
          <p:nvPr/>
        </p:nvSpPr>
        <p:spPr>
          <a:xfrm>
            <a:off x="2375372" y="5637429"/>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E8C470D-1AA8-0347-B3EF-BAC2A08438A0}"/>
              </a:ext>
            </a:extLst>
          </p:cNvPr>
          <p:cNvSpPr>
            <a:spLocks noChangeAspect="1"/>
          </p:cNvSpPr>
          <p:nvPr/>
        </p:nvSpPr>
        <p:spPr>
          <a:xfrm>
            <a:off x="2916078" y="517609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84C959C-244F-F54E-A1D5-41AB791F6F5F}"/>
              </a:ext>
            </a:extLst>
          </p:cNvPr>
          <p:cNvSpPr>
            <a:spLocks noChangeAspect="1"/>
          </p:cNvSpPr>
          <p:nvPr/>
        </p:nvSpPr>
        <p:spPr>
          <a:xfrm>
            <a:off x="3431127" y="518423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268A1FA-C6C7-0B4B-A737-66480837FA51}"/>
              </a:ext>
            </a:extLst>
          </p:cNvPr>
          <p:cNvSpPr>
            <a:spLocks noChangeAspect="1"/>
          </p:cNvSpPr>
          <p:nvPr/>
        </p:nvSpPr>
        <p:spPr>
          <a:xfrm>
            <a:off x="4205436" y="504593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ABCF2F59-816E-264A-9CE8-489B7940C3D1}"/>
              </a:ext>
            </a:extLst>
          </p:cNvPr>
          <p:cNvSpPr>
            <a:spLocks noChangeAspect="1"/>
          </p:cNvSpPr>
          <p:nvPr/>
        </p:nvSpPr>
        <p:spPr>
          <a:xfrm>
            <a:off x="3824215" y="496388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336F692-736C-8F44-9B1C-756CDDFA0C7C}"/>
              </a:ext>
            </a:extLst>
          </p:cNvPr>
          <p:cNvSpPr>
            <a:spLocks noChangeAspect="1"/>
          </p:cNvSpPr>
          <p:nvPr/>
        </p:nvSpPr>
        <p:spPr>
          <a:xfrm>
            <a:off x="4571513" y="484315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6D293CD-B896-3340-889F-38CA36E115D3}"/>
              </a:ext>
            </a:extLst>
          </p:cNvPr>
          <p:cNvSpPr>
            <a:spLocks noChangeAspect="1"/>
          </p:cNvSpPr>
          <p:nvPr/>
        </p:nvSpPr>
        <p:spPr>
          <a:xfrm>
            <a:off x="4913393" y="500021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17678AC-A58E-9243-B19B-FD5E9BD9A7F2}"/>
              </a:ext>
            </a:extLst>
          </p:cNvPr>
          <p:cNvSpPr>
            <a:spLocks noChangeAspect="1"/>
          </p:cNvSpPr>
          <p:nvPr/>
        </p:nvSpPr>
        <p:spPr>
          <a:xfrm>
            <a:off x="5304375" y="482783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8726F2A-FE1C-CE41-BFDB-BF5DB5E1B618}"/>
              </a:ext>
            </a:extLst>
          </p:cNvPr>
          <p:cNvSpPr>
            <a:spLocks noChangeAspect="1"/>
          </p:cNvSpPr>
          <p:nvPr/>
        </p:nvSpPr>
        <p:spPr>
          <a:xfrm>
            <a:off x="5637445" y="500960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B439E99-F38B-4241-9D07-C1AFDF39D99C}"/>
              </a:ext>
            </a:extLst>
          </p:cNvPr>
          <p:cNvSpPr>
            <a:spLocks noChangeAspect="1"/>
          </p:cNvSpPr>
          <p:nvPr/>
        </p:nvSpPr>
        <p:spPr>
          <a:xfrm>
            <a:off x="6335684" y="510104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6F5D6064-614B-C844-9DAE-81B3D59343AD}"/>
              </a:ext>
            </a:extLst>
          </p:cNvPr>
          <p:cNvSpPr>
            <a:spLocks noChangeAspect="1"/>
          </p:cNvSpPr>
          <p:nvPr/>
        </p:nvSpPr>
        <p:spPr>
          <a:xfrm>
            <a:off x="6873288" y="5135285"/>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28CC149F-3321-5E40-BD79-C8C566514A05}"/>
              </a:ext>
            </a:extLst>
          </p:cNvPr>
          <p:cNvSpPr>
            <a:spLocks noChangeAspect="1"/>
          </p:cNvSpPr>
          <p:nvPr/>
        </p:nvSpPr>
        <p:spPr>
          <a:xfrm>
            <a:off x="2003697" y="573797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260D756C-D695-6348-99E9-44F039FF9893}"/>
              </a:ext>
            </a:extLst>
          </p:cNvPr>
          <p:cNvSpPr>
            <a:spLocks noChangeAspect="1"/>
          </p:cNvSpPr>
          <p:nvPr/>
        </p:nvSpPr>
        <p:spPr>
          <a:xfrm>
            <a:off x="6169382" y="493830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69C7BF51-36C3-7345-B32C-79D1AA40946F}"/>
              </a:ext>
            </a:extLst>
          </p:cNvPr>
          <p:cNvPicPr>
            <a:picLocks noChangeAspect="1"/>
          </p:cNvPicPr>
          <p:nvPr/>
        </p:nvPicPr>
        <p:blipFill rotWithShape="1">
          <a:blip r:embed="rId4"/>
          <a:srcRect b="34664"/>
          <a:stretch/>
        </p:blipFill>
        <p:spPr>
          <a:xfrm>
            <a:off x="436980" y="924018"/>
            <a:ext cx="8229600" cy="2335325"/>
          </a:xfrm>
          <a:prstGeom prst="rect">
            <a:avLst/>
          </a:prstGeom>
        </p:spPr>
      </p:pic>
    </p:spTree>
    <p:extLst>
      <p:ext uri="{BB962C8B-B14F-4D97-AF65-F5344CB8AC3E}">
        <p14:creationId xmlns:p14="http://schemas.microsoft.com/office/powerpoint/2010/main" val="427120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3"/>
          <a:stretch>
            <a:fillRect/>
          </a:stretch>
        </p:blipFill>
        <p:spPr>
          <a:xfrm>
            <a:off x="686353" y="1"/>
            <a:ext cx="0" cy="0"/>
          </a:xfrm>
          <a:prstGeom prst="rect">
            <a:avLst/>
          </a:prstGeom>
        </p:spPr>
      </p:pic>
      <p:cxnSp>
        <p:nvCxnSpPr>
          <p:cNvPr id="18" name="Straight Arrow Connector 17">
            <a:extLst>
              <a:ext uri="{FF2B5EF4-FFF2-40B4-BE49-F238E27FC236}">
                <a16:creationId xmlns:a16="http://schemas.microsoft.com/office/drawing/2014/main" id="{05C694DE-90C7-C04A-BF6B-18A7B9EA9971}"/>
              </a:ext>
            </a:extLst>
          </p:cNvPr>
          <p:cNvCxnSpPr/>
          <p:nvPr/>
        </p:nvCxnSpPr>
        <p:spPr>
          <a:xfrm flipV="1">
            <a:off x="1654629" y="4789714"/>
            <a:ext cx="0" cy="1799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D66A948-4BBC-6C46-B58E-33D8BDDD4319}"/>
              </a:ext>
            </a:extLst>
          </p:cNvPr>
          <p:cNvCxnSpPr>
            <a:cxnSpLocks/>
          </p:cNvCxnSpPr>
          <p:nvPr/>
        </p:nvCxnSpPr>
        <p:spPr>
          <a:xfrm>
            <a:off x="1654629" y="6589486"/>
            <a:ext cx="6545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Arc 21">
            <a:extLst>
              <a:ext uri="{FF2B5EF4-FFF2-40B4-BE49-F238E27FC236}">
                <a16:creationId xmlns:a16="http://schemas.microsoft.com/office/drawing/2014/main" id="{619FA876-8267-064B-B596-28C4701409C0}"/>
              </a:ext>
            </a:extLst>
          </p:cNvPr>
          <p:cNvSpPr/>
          <p:nvPr/>
        </p:nvSpPr>
        <p:spPr>
          <a:xfrm>
            <a:off x="1785257" y="4963886"/>
            <a:ext cx="6415314" cy="3077028"/>
          </a:xfrm>
          <a:prstGeom prst="arc">
            <a:avLst>
              <a:gd name="adj1" fmla="val 10952160"/>
              <a:gd name="adj2" fmla="val 2003360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Oval 22">
            <a:extLst>
              <a:ext uri="{FF2B5EF4-FFF2-40B4-BE49-F238E27FC236}">
                <a16:creationId xmlns:a16="http://schemas.microsoft.com/office/drawing/2014/main" id="{E332C141-636E-AB47-96A7-8D4C523B31C2}"/>
              </a:ext>
            </a:extLst>
          </p:cNvPr>
          <p:cNvSpPr>
            <a:spLocks noChangeAspect="1"/>
          </p:cNvSpPr>
          <p:nvPr/>
        </p:nvSpPr>
        <p:spPr>
          <a:xfrm>
            <a:off x="2003697" y="5994797"/>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C977F44-68B3-9740-9FAA-396B935DE7AC}"/>
              </a:ext>
            </a:extLst>
          </p:cNvPr>
          <p:cNvSpPr>
            <a:spLocks noChangeAspect="1"/>
          </p:cNvSpPr>
          <p:nvPr/>
        </p:nvSpPr>
        <p:spPr>
          <a:xfrm>
            <a:off x="2647982" y="532139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06C94AFE-23D0-FE4E-BAA3-BC70F75B35A7}"/>
              </a:ext>
            </a:extLst>
          </p:cNvPr>
          <p:cNvSpPr>
            <a:spLocks noChangeAspect="1"/>
          </p:cNvSpPr>
          <p:nvPr/>
        </p:nvSpPr>
        <p:spPr>
          <a:xfrm>
            <a:off x="2375372" y="5637429"/>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57EE517-E467-EC46-B8B0-214988E03F4C}"/>
              </a:ext>
            </a:extLst>
          </p:cNvPr>
          <p:cNvSpPr>
            <a:spLocks noChangeAspect="1"/>
          </p:cNvSpPr>
          <p:nvPr/>
        </p:nvSpPr>
        <p:spPr>
          <a:xfrm>
            <a:off x="2916078" y="517609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0C9D0A1-25A2-7845-854D-017AC37F1749}"/>
              </a:ext>
            </a:extLst>
          </p:cNvPr>
          <p:cNvSpPr>
            <a:spLocks noChangeAspect="1"/>
          </p:cNvSpPr>
          <p:nvPr/>
        </p:nvSpPr>
        <p:spPr>
          <a:xfrm>
            <a:off x="3431127" y="518423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4E6049E-CE0A-AE4D-8FB5-BEC497A7FEB9}"/>
              </a:ext>
            </a:extLst>
          </p:cNvPr>
          <p:cNvSpPr>
            <a:spLocks noChangeAspect="1"/>
          </p:cNvSpPr>
          <p:nvPr/>
        </p:nvSpPr>
        <p:spPr>
          <a:xfrm>
            <a:off x="4205436" y="504593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206188A-B5CB-5C48-B7A0-C2CCD6E699D0}"/>
              </a:ext>
            </a:extLst>
          </p:cNvPr>
          <p:cNvSpPr>
            <a:spLocks noChangeAspect="1"/>
          </p:cNvSpPr>
          <p:nvPr/>
        </p:nvSpPr>
        <p:spPr>
          <a:xfrm>
            <a:off x="3824215" y="496388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725B001-4355-194E-A82D-E4F0558891D7}"/>
              </a:ext>
            </a:extLst>
          </p:cNvPr>
          <p:cNvSpPr>
            <a:spLocks noChangeAspect="1"/>
          </p:cNvSpPr>
          <p:nvPr/>
        </p:nvSpPr>
        <p:spPr>
          <a:xfrm>
            <a:off x="4571513" y="484315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AADD572-CE16-454C-B474-6B211C1FC470}"/>
              </a:ext>
            </a:extLst>
          </p:cNvPr>
          <p:cNvSpPr>
            <a:spLocks noChangeAspect="1"/>
          </p:cNvSpPr>
          <p:nvPr/>
        </p:nvSpPr>
        <p:spPr>
          <a:xfrm>
            <a:off x="4913393" y="500021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30BD5FA7-35CE-6245-9BF2-6ED95ADB0735}"/>
              </a:ext>
            </a:extLst>
          </p:cNvPr>
          <p:cNvSpPr>
            <a:spLocks noChangeAspect="1"/>
          </p:cNvSpPr>
          <p:nvPr/>
        </p:nvSpPr>
        <p:spPr>
          <a:xfrm>
            <a:off x="5304375" y="482783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5024059-AF0B-1B49-9832-251896B8CC8E}"/>
              </a:ext>
            </a:extLst>
          </p:cNvPr>
          <p:cNvSpPr>
            <a:spLocks noChangeAspect="1"/>
          </p:cNvSpPr>
          <p:nvPr/>
        </p:nvSpPr>
        <p:spPr>
          <a:xfrm>
            <a:off x="5637445" y="500960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D2897949-DE25-8146-905F-81DAC70906BF}"/>
              </a:ext>
            </a:extLst>
          </p:cNvPr>
          <p:cNvSpPr>
            <a:spLocks noChangeAspect="1"/>
          </p:cNvSpPr>
          <p:nvPr/>
        </p:nvSpPr>
        <p:spPr>
          <a:xfrm>
            <a:off x="6335684" y="510104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30FDF95-DD12-3349-9069-7EC9998E7044}"/>
              </a:ext>
            </a:extLst>
          </p:cNvPr>
          <p:cNvSpPr>
            <a:spLocks noChangeAspect="1"/>
          </p:cNvSpPr>
          <p:nvPr/>
        </p:nvSpPr>
        <p:spPr>
          <a:xfrm>
            <a:off x="6873288" y="5135285"/>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E2ACDCC-5DA0-CD42-BF96-05A6D87AB682}"/>
              </a:ext>
            </a:extLst>
          </p:cNvPr>
          <p:cNvSpPr>
            <a:spLocks noChangeAspect="1"/>
          </p:cNvSpPr>
          <p:nvPr/>
        </p:nvSpPr>
        <p:spPr>
          <a:xfrm>
            <a:off x="2003697" y="573797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87368F6-ED21-6144-BC33-1EC2B8320CF2}"/>
              </a:ext>
            </a:extLst>
          </p:cNvPr>
          <p:cNvSpPr>
            <a:spLocks noChangeAspect="1"/>
          </p:cNvSpPr>
          <p:nvPr/>
        </p:nvSpPr>
        <p:spPr>
          <a:xfrm>
            <a:off x="6169382" y="493830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80A8F957-F66F-DD42-9D77-91B2BB543F14}"/>
              </a:ext>
            </a:extLst>
          </p:cNvPr>
          <p:cNvPicPr>
            <a:picLocks noChangeAspect="1"/>
          </p:cNvPicPr>
          <p:nvPr/>
        </p:nvPicPr>
        <p:blipFill rotWithShape="1">
          <a:blip r:embed="rId4"/>
          <a:srcRect b="16058"/>
          <a:stretch/>
        </p:blipFill>
        <p:spPr>
          <a:xfrm>
            <a:off x="436980" y="924019"/>
            <a:ext cx="8229600" cy="3000378"/>
          </a:xfrm>
          <a:prstGeom prst="rect">
            <a:avLst/>
          </a:prstGeom>
        </p:spPr>
      </p:pic>
    </p:spTree>
    <p:extLst>
      <p:ext uri="{BB962C8B-B14F-4D97-AF65-F5344CB8AC3E}">
        <p14:creationId xmlns:p14="http://schemas.microsoft.com/office/powerpoint/2010/main" val="467120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7813-DE2D-9D4C-89E3-6A189FC0C1EB}"/>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EEA94817-F9B3-ED40-913E-88013EF82702}"/>
              </a:ext>
            </a:extLst>
          </p:cNvPr>
          <p:cNvSpPr>
            <a:spLocks noGrp="1"/>
          </p:cNvSpPr>
          <p:nvPr>
            <p:ph idx="1"/>
          </p:nvPr>
        </p:nvSpPr>
        <p:spPr/>
        <p:txBody>
          <a:bodyPr/>
          <a:lstStyle/>
          <a:p>
            <a:r>
              <a:rPr lang="en-US" dirty="0"/>
              <a:t>Problems With MAP estimation</a:t>
            </a:r>
          </a:p>
          <a:p>
            <a:r>
              <a:rPr lang="en-US" dirty="0"/>
              <a:t>Bayesian model selection</a:t>
            </a:r>
          </a:p>
          <a:p>
            <a:r>
              <a:rPr lang="en-US" dirty="0"/>
              <a:t>Bayesian decision theory</a:t>
            </a:r>
          </a:p>
          <a:p>
            <a:endParaRPr lang="en-US" dirty="0"/>
          </a:p>
        </p:txBody>
      </p:sp>
    </p:spTree>
    <p:extLst>
      <p:ext uri="{BB962C8B-B14F-4D97-AF65-F5344CB8AC3E}">
        <p14:creationId xmlns:p14="http://schemas.microsoft.com/office/powerpoint/2010/main" val="2846015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24DEA-CCDC-A943-9936-3D711262F4E4}"/>
              </a:ext>
            </a:extLst>
          </p:cNvPr>
          <p:cNvPicPr>
            <a:picLocks noChangeAspect="1"/>
          </p:cNvPicPr>
          <p:nvPr/>
        </p:nvPicPr>
        <p:blipFill>
          <a:blip r:embed="rId3"/>
          <a:stretch>
            <a:fillRect/>
          </a:stretch>
        </p:blipFill>
        <p:spPr>
          <a:xfrm>
            <a:off x="436980" y="924018"/>
            <a:ext cx="8229600" cy="3574339"/>
          </a:xfrm>
          <a:prstGeom prst="rect">
            <a:avLst/>
          </a:prstGeom>
        </p:spPr>
      </p:pic>
      <p:sp>
        <p:nvSpPr>
          <p:cNvPr id="11" name="Title 1"/>
          <p:cNvSpPr>
            <a:spLocks noGrp="1"/>
          </p:cNvSpPr>
          <p:nvPr>
            <p:ph type="title"/>
          </p:nvPr>
        </p:nvSpPr>
        <p:spPr>
          <a:xfrm>
            <a:off x="457200" y="13380"/>
            <a:ext cx="8209380" cy="954182"/>
          </a:xfrm>
        </p:spPr>
        <p:txBody>
          <a:bodyPr>
            <a:normAutofit/>
          </a:bodyPr>
          <a:lstStyle/>
          <a:p>
            <a:r>
              <a:rPr lang="en-US" sz="3400" dirty="0"/>
              <a:t>Why does it work?</a:t>
            </a:r>
          </a:p>
        </p:txBody>
      </p:sp>
      <p:pic>
        <p:nvPicPr>
          <p:cNvPr id="12" name="Picture 11">
            <a:extLst>
              <a:ext uri="{FF2B5EF4-FFF2-40B4-BE49-F238E27FC236}">
                <a16:creationId xmlns:a16="http://schemas.microsoft.com/office/drawing/2014/main" id="{95D46F38-CDF0-274A-85C5-5A20E87C9A70}"/>
              </a:ext>
            </a:extLst>
          </p:cNvPr>
          <p:cNvPicPr>
            <a:picLocks noChangeAspect="1"/>
          </p:cNvPicPr>
          <p:nvPr/>
        </p:nvPicPr>
        <p:blipFill>
          <a:blip r:embed="rId4"/>
          <a:stretch>
            <a:fillRect/>
          </a:stretch>
        </p:blipFill>
        <p:spPr>
          <a:xfrm>
            <a:off x="686353" y="1"/>
            <a:ext cx="0" cy="0"/>
          </a:xfrm>
          <a:prstGeom prst="rect">
            <a:avLst/>
          </a:prstGeom>
        </p:spPr>
      </p:pic>
      <p:cxnSp>
        <p:nvCxnSpPr>
          <p:cNvPr id="18" name="Straight Arrow Connector 17">
            <a:extLst>
              <a:ext uri="{FF2B5EF4-FFF2-40B4-BE49-F238E27FC236}">
                <a16:creationId xmlns:a16="http://schemas.microsoft.com/office/drawing/2014/main" id="{05C694DE-90C7-C04A-BF6B-18A7B9EA9971}"/>
              </a:ext>
            </a:extLst>
          </p:cNvPr>
          <p:cNvCxnSpPr/>
          <p:nvPr/>
        </p:nvCxnSpPr>
        <p:spPr>
          <a:xfrm flipV="1">
            <a:off x="1654629" y="4789714"/>
            <a:ext cx="0" cy="1799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D66A948-4BBC-6C46-B58E-33D8BDDD4319}"/>
              </a:ext>
            </a:extLst>
          </p:cNvPr>
          <p:cNvCxnSpPr>
            <a:cxnSpLocks/>
          </p:cNvCxnSpPr>
          <p:nvPr/>
        </p:nvCxnSpPr>
        <p:spPr>
          <a:xfrm>
            <a:off x="1654629" y="6589486"/>
            <a:ext cx="6545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Arc 21">
            <a:extLst>
              <a:ext uri="{FF2B5EF4-FFF2-40B4-BE49-F238E27FC236}">
                <a16:creationId xmlns:a16="http://schemas.microsoft.com/office/drawing/2014/main" id="{619FA876-8267-064B-B596-28C4701409C0}"/>
              </a:ext>
            </a:extLst>
          </p:cNvPr>
          <p:cNvSpPr/>
          <p:nvPr/>
        </p:nvSpPr>
        <p:spPr>
          <a:xfrm>
            <a:off x="1785257" y="4963886"/>
            <a:ext cx="6415314" cy="3077028"/>
          </a:xfrm>
          <a:prstGeom prst="arc">
            <a:avLst>
              <a:gd name="adj1" fmla="val 10952160"/>
              <a:gd name="adj2" fmla="val 2003360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Oval 22">
            <a:extLst>
              <a:ext uri="{FF2B5EF4-FFF2-40B4-BE49-F238E27FC236}">
                <a16:creationId xmlns:a16="http://schemas.microsoft.com/office/drawing/2014/main" id="{E332C141-636E-AB47-96A7-8D4C523B31C2}"/>
              </a:ext>
            </a:extLst>
          </p:cNvPr>
          <p:cNvSpPr>
            <a:spLocks noChangeAspect="1"/>
          </p:cNvSpPr>
          <p:nvPr/>
        </p:nvSpPr>
        <p:spPr>
          <a:xfrm>
            <a:off x="2003697" y="5994797"/>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C977F44-68B3-9740-9FAA-396B935DE7AC}"/>
              </a:ext>
            </a:extLst>
          </p:cNvPr>
          <p:cNvSpPr>
            <a:spLocks noChangeAspect="1"/>
          </p:cNvSpPr>
          <p:nvPr/>
        </p:nvSpPr>
        <p:spPr>
          <a:xfrm>
            <a:off x="2647982" y="532139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06C94AFE-23D0-FE4E-BAA3-BC70F75B35A7}"/>
              </a:ext>
            </a:extLst>
          </p:cNvPr>
          <p:cNvSpPr>
            <a:spLocks noChangeAspect="1"/>
          </p:cNvSpPr>
          <p:nvPr/>
        </p:nvSpPr>
        <p:spPr>
          <a:xfrm>
            <a:off x="2375372" y="5637429"/>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57EE517-E467-EC46-B8B0-214988E03F4C}"/>
              </a:ext>
            </a:extLst>
          </p:cNvPr>
          <p:cNvSpPr>
            <a:spLocks noChangeAspect="1"/>
          </p:cNvSpPr>
          <p:nvPr/>
        </p:nvSpPr>
        <p:spPr>
          <a:xfrm>
            <a:off x="2916078" y="517609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0C9D0A1-25A2-7845-854D-017AC37F1749}"/>
              </a:ext>
            </a:extLst>
          </p:cNvPr>
          <p:cNvSpPr>
            <a:spLocks noChangeAspect="1"/>
          </p:cNvSpPr>
          <p:nvPr/>
        </p:nvSpPr>
        <p:spPr>
          <a:xfrm>
            <a:off x="3431127" y="518423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4E6049E-CE0A-AE4D-8FB5-BEC497A7FEB9}"/>
              </a:ext>
            </a:extLst>
          </p:cNvPr>
          <p:cNvSpPr>
            <a:spLocks noChangeAspect="1"/>
          </p:cNvSpPr>
          <p:nvPr/>
        </p:nvSpPr>
        <p:spPr>
          <a:xfrm>
            <a:off x="4205436" y="504593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206188A-B5CB-5C48-B7A0-C2CCD6E699D0}"/>
              </a:ext>
            </a:extLst>
          </p:cNvPr>
          <p:cNvSpPr>
            <a:spLocks noChangeAspect="1"/>
          </p:cNvSpPr>
          <p:nvPr/>
        </p:nvSpPr>
        <p:spPr>
          <a:xfrm>
            <a:off x="3824215" y="496388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725B001-4355-194E-A82D-E4F0558891D7}"/>
              </a:ext>
            </a:extLst>
          </p:cNvPr>
          <p:cNvSpPr>
            <a:spLocks noChangeAspect="1"/>
          </p:cNvSpPr>
          <p:nvPr/>
        </p:nvSpPr>
        <p:spPr>
          <a:xfrm>
            <a:off x="4571513" y="484315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AADD572-CE16-454C-B474-6B211C1FC470}"/>
              </a:ext>
            </a:extLst>
          </p:cNvPr>
          <p:cNvSpPr>
            <a:spLocks noChangeAspect="1"/>
          </p:cNvSpPr>
          <p:nvPr/>
        </p:nvSpPr>
        <p:spPr>
          <a:xfrm>
            <a:off x="4913393" y="500021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30BD5FA7-35CE-6245-9BF2-6ED95ADB0735}"/>
              </a:ext>
            </a:extLst>
          </p:cNvPr>
          <p:cNvSpPr>
            <a:spLocks noChangeAspect="1"/>
          </p:cNvSpPr>
          <p:nvPr/>
        </p:nvSpPr>
        <p:spPr>
          <a:xfrm>
            <a:off x="5304375" y="482783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5024059-AF0B-1B49-9832-251896B8CC8E}"/>
              </a:ext>
            </a:extLst>
          </p:cNvPr>
          <p:cNvSpPr>
            <a:spLocks noChangeAspect="1"/>
          </p:cNvSpPr>
          <p:nvPr/>
        </p:nvSpPr>
        <p:spPr>
          <a:xfrm>
            <a:off x="5637445" y="500960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D2897949-DE25-8146-905F-81DAC70906BF}"/>
              </a:ext>
            </a:extLst>
          </p:cNvPr>
          <p:cNvSpPr>
            <a:spLocks noChangeAspect="1"/>
          </p:cNvSpPr>
          <p:nvPr/>
        </p:nvSpPr>
        <p:spPr>
          <a:xfrm>
            <a:off x="6335684" y="5101046"/>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30FDF95-DD12-3349-9069-7EC9998E7044}"/>
              </a:ext>
            </a:extLst>
          </p:cNvPr>
          <p:cNvSpPr>
            <a:spLocks noChangeAspect="1"/>
          </p:cNvSpPr>
          <p:nvPr/>
        </p:nvSpPr>
        <p:spPr>
          <a:xfrm>
            <a:off x="6873288" y="5135285"/>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E2ACDCC-5DA0-CD42-BF96-05A6D87AB682}"/>
              </a:ext>
            </a:extLst>
          </p:cNvPr>
          <p:cNvSpPr>
            <a:spLocks noChangeAspect="1"/>
          </p:cNvSpPr>
          <p:nvPr/>
        </p:nvSpPr>
        <p:spPr>
          <a:xfrm>
            <a:off x="2003697" y="573797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87368F6-ED21-6144-BC33-1EC2B8320CF2}"/>
              </a:ext>
            </a:extLst>
          </p:cNvPr>
          <p:cNvSpPr>
            <a:spLocks noChangeAspect="1"/>
          </p:cNvSpPr>
          <p:nvPr/>
        </p:nvSpPr>
        <p:spPr>
          <a:xfrm>
            <a:off x="6169382" y="493830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89C8D83-CFBD-C140-8178-C40D515DFD0C}"/>
              </a:ext>
            </a:extLst>
          </p:cNvPr>
          <p:cNvSpPr txBox="1"/>
          <p:nvPr/>
        </p:nvSpPr>
        <p:spPr>
          <a:xfrm>
            <a:off x="6419738" y="4192941"/>
            <a:ext cx="357790" cy="369332"/>
          </a:xfrm>
          <a:prstGeom prst="rect">
            <a:avLst/>
          </a:prstGeom>
          <a:noFill/>
        </p:spPr>
        <p:txBody>
          <a:bodyPr wrap="none" rtlCol="0">
            <a:spAutoFit/>
          </a:bodyPr>
          <a:lstStyle/>
          <a:p>
            <a:r>
              <a:rPr lang="en-US" b="1" dirty="0">
                <a:solidFill>
                  <a:srgbClr val="FF0000"/>
                </a:solidFill>
              </a:rPr>
              <a:t>✓</a:t>
            </a:r>
          </a:p>
        </p:txBody>
      </p:sp>
    </p:spTree>
    <p:extLst>
      <p:ext uri="{BB962C8B-B14F-4D97-AF65-F5344CB8AC3E}">
        <p14:creationId xmlns:p14="http://schemas.microsoft.com/office/powerpoint/2010/main" val="66447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87937"/>
          <a:stretch/>
        </p:blipFill>
        <p:spPr>
          <a:xfrm>
            <a:off x="330600" y="1065363"/>
            <a:ext cx="8280000" cy="674537"/>
          </a:xfrm>
          <a:prstGeom prst="rect">
            <a:avLst/>
          </a:prstGeom>
        </p:spPr>
      </p:pic>
    </p:spTree>
    <p:extLst>
      <p:ext uri="{BB962C8B-B14F-4D97-AF65-F5344CB8AC3E}">
        <p14:creationId xmlns:p14="http://schemas.microsoft.com/office/powerpoint/2010/main" val="1020750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80442"/>
          <a:stretch/>
        </p:blipFill>
        <p:spPr>
          <a:xfrm>
            <a:off x="330600" y="1065363"/>
            <a:ext cx="8280000" cy="1093637"/>
          </a:xfrm>
          <a:prstGeom prst="rect">
            <a:avLst/>
          </a:prstGeom>
        </p:spPr>
      </p:pic>
    </p:spTree>
    <p:extLst>
      <p:ext uri="{BB962C8B-B14F-4D97-AF65-F5344CB8AC3E}">
        <p14:creationId xmlns:p14="http://schemas.microsoft.com/office/powerpoint/2010/main" val="238041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64089"/>
          <a:stretch/>
        </p:blipFill>
        <p:spPr>
          <a:xfrm>
            <a:off x="330600" y="1065363"/>
            <a:ext cx="8280000" cy="2008037"/>
          </a:xfrm>
          <a:prstGeom prst="rect">
            <a:avLst/>
          </a:prstGeom>
        </p:spPr>
      </p:pic>
    </p:spTree>
    <p:extLst>
      <p:ext uri="{BB962C8B-B14F-4D97-AF65-F5344CB8AC3E}">
        <p14:creationId xmlns:p14="http://schemas.microsoft.com/office/powerpoint/2010/main" val="349533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50234"/>
          <a:stretch/>
        </p:blipFill>
        <p:spPr>
          <a:xfrm>
            <a:off x="330600" y="1065363"/>
            <a:ext cx="8280000" cy="2782737"/>
          </a:xfrm>
          <a:prstGeom prst="rect">
            <a:avLst/>
          </a:prstGeom>
        </p:spPr>
      </p:pic>
    </p:spTree>
    <p:extLst>
      <p:ext uri="{BB962C8B-B14F-4D97-AF65-F5344CB8AC3E}">
        <p14:creationId xmlns:p14="http://schemas.microsoft.com/office/powerpoint/2010/main" val="2200136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34108"/>
          <a:stretch/>
        </p:blipFill>
        <p:spPr>
          <a:xfrm>
            <a:off x="330600" y="1065363"/>
            <a:ext cx="8280000" cy="3684437"/>
          </a:xfrm>
          <a:prstGeom prst="rect">
            <a:avLst/>
          </a:prstGeom>
        </p:spPr>
      </p:pic>
      <p:sp>
        <p:nvSpPr>
          <p:cNvPr id="2" name="TextBox 1"/>
          <p:cNvSpPr txBox="1"/>
          <p:nvPr/>
        </p:nvSpPr>
        <p:spPr>
          <a:xfrm>
            <a:off x="3475472" y="3576269"/>
            <a:ext cx="641597" cy="369332"/>
          </a:xfrm>
          <a:prstGeom prst="rect">
            <a:avLst/>
          </a:prstGeom>
          <a:noFill/>
        </p:spPr>
        <p:txBody>
          <a:bodyPr wrap="none" rtlCol="0">
            <a:spAutoFit/>
          </a:bodyPr>
          <a:lstStyle/>
          <a:p>
            <a:r>
              <a:rPr lang="en-US" dirty="0">
                <a:solidFill>
                  <a:srgbClr val="FF0000"/>
                </a:solidFill>
              </a:rPr>
              <a:t>prior</a:t>
            </a:r>
          </a:p>
        </p:txBody>
      </p:sp>
      <p:sp>
        <p:nvSpPr>
          <p:cNvPr id="7" name="TextBox 6"/>
          <p:cNvSpPr txBox="1"/>
          <p:nvPr/>
        </p:nvSpPr>
        <p:spPr>
          <a:xfrm>
            <a:off x="5499280" y="3576269"/>
            <a:ext cx="1102360" cy="369332"/>
          </a:xfrm>
          <a:prstGeom prst="rect">
            <a:avLst/>
          </a:prstGeom>
          <a:noFill/>
        </p:spPr>
        <p:txBody>
          <a:bodyPr wrap="none" rtlCol="0">
            <a:spAutoFit/>
          </a:bodyPr>
          <a:lstStyle/>
          <a:p>
            <a:r>
              <a:rPr lang="en-US" dirty="0">
                <a:solidFill>
                  <a:srgbClr val="FF0000"/>
                </a:solidFill>
              </a:rPr>
              <a:t>likelihood</a:t>
            </a:r>
          </a:p>
        </p:txBody>
      </p:sp>
      <p:sp>
        <p:nvSpPr>
          <p:cNvPr id="10" name="TextBox 9"/>
          <p:cNvSpPr txBox="1"/>
          <p:nvPr/>
        </p:nvSpPr>
        <p:spPr>
          <a:xfrm>
            <a:off x="4174808" y="4716376"/>
            <a:ext cx="1045779" cy="369332"/>
          </a:xfrm>
          <a:prstGeom prst="rect">
            <a:avLst/>
          </a:prstGeom>
          <a:noFill/>
        </p:spPr>
        <p:txBody>
          <a:bodyPr wrap="none" rtlCol="0">
            <a:spAutoFit/>
          </a:bodyPr>
          <a:lstStyle/>
          <a:p>
            <a:r>
              <a:rPr lang="en-US" dirty="0">
                <a:solidFill>
                  <a:srgbClr val="FF0000"/>
                </a:solidFill>
              </a:rPr>
              <a:t>posterior</a:t>
            </a:r>
          </a:p>
        </p:txBody>
      </p:sp>
      <p:sp>
        <p:nvSpPr>
          <p:cNvPr id="12" name="TextBox 11"/>
          <p:cNvSpPr txBox="1"/>
          <p:nvPr/>
        </p:nvSpPr>
        <p:spPr>
          <a:xfrm>
            <a:off x="722525" y="4116707"/>
            <a:ext cx="1026618" cy="369332"/>
          </a:xfrm>
          <a:prstGeom prst="rect">
            <a:avLst/>
          </a:prstGeom>
          <a:noFill/>
        </p:spPr>
        <p:txBody>
          <a:bodyPr wrap="none" rtlCol="0">
            <a:spAutoFit/>
          </a:bodyPr>
          <a:lstStyle/>
          <a:p>
            <a:r>
              <a:rPr lang="en-US" dirty="0">
                <a:solidFill>
                  <a:srgbClr val="FF0000"/>
                </a:solidFill>
              </a:rPr>
              <a:t>evidence</a:t>
            </a:r>
          </a:p>
        </p:txBody>
      </p:sp>
    </p:spTree>
    <p:extLst>
      <p:ext uri="{BB962C8B-B14F-4D97-AF65-F5344CB8AC3E}">
        <p14:creationId xmlns:p14="http://schemas.microsoft.com/office/powerpoint/2010/main" val="867847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b="19573"/>
          <a:stretch/>
        </p:blipFill>
        <p:spPr>
          <a:xfrm>
            <a:off x="330600" y="1065363"/>
            <a:ext cx="8280000" cy="4497237"/>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cxnSp>
        <p:nvCxnSpPr>
          <p:cNvPr id="4" name="Straight Arrow Connector 3"/>
          <p:cNvCxnSpPr/>
          <p:nvPr/>
        </p:nvCxnSpPr>
        <p:spPr>
          <a:xfrm flipH="1">
            <a:off x="5219700" y="5054600"/>
            <a:ext cx="5227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823518" y="4639270"/>
            <a:ext cx="3320482" cy="923330"/>
          </a:xfrm>
          <a:prstGeom prst="rect">
            <a:avLst/>
          </a:prstGeom>
          <a:noFill/>
        </p:spPr>
        <p:txBody>
          <a:bodyPr wrap="square" rtlCol="0">
            <a:spAutoFit/>
          </a:bodyPr>
          <a:lstStyle/>
          <a:p>
            <a:r>
              <a:rPr lang="en-US" dirty="0">
                <a:solidFill>
                  <a:srgbClr val="0000FF"/>
                </a:solidFill>
              </a:rPr>
              <a:t>Does not depend on </a:t>
            </a:r>
            <a:r>
              <a:rPr lang="en-US" dirty="0" err="1">
                <a:solidFill>
                  <a:srgbClr val="0000FF"/>
                </a:solidFill>
              </a:rPr>
              <a:t>Θ</a:t>
            </a:r>
            <a:r>
              <a:rPr lang="en-US" dirty="0">
                <a:solidFill>
                  <a:srgbClr val="0000FF"/>
                </a:solidFill>
              </a:rPr>
              <a:t> </a:t>
            </a:r>
            <a:r>
              <a:rPr lang="en-US" dirty="0">
                <a:solidFill>
                  <a:srgbClr val="0000FF"/>
                </a:solidFill>
                <a:sym typeface="Wingdings"/>
              </a:rPr>
              <a:t> </a:t>
            </a:r>
            <a:r>
              <a:rPr lang="en-US" dirty="0">
                <a:solidFill>
                  <a:srgbClr val="0000FF"/>
                </a:solidFill>
              </a:rPr>
              <a:t>“Beta-binomial compound distribution” parameterized by a and b</a:t>
            </a:r>
          </a:p>
        </p:txBody>
      </p:sp>
    </p:spTree>
    <p:extLst>
      <p:ext uri="{BB962C8B-B14F-4D97-AF65-F5344CB8AC3E}">
        <p14:creationId xmlns:p14="http://schemas.microsoft.com/office/powerpoint/2010/main" val="2250528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cxnSp>
        <p:nvCxnSpPr>
          <p:cNvPr id="9" name="Straight Arrow Connector 8"/>
          <p:cNvCxnSpPr/>
          <p:nvPr/>
        </p:nvCxnSpPr>
        <p:spPr>
          <a:xfrm flipH="1">
            <a:off x="5219700" y="5054600"/>
            <a:ext cx="5227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823518" y="4639270"/>
            <a:ext cx="3320482" cy="923330"/>
          </a:xfrm>
          <a:prstGeom prst="rect">
            <a:avLst/>
          </a:prstGeom>
          <a:noFill/>
        </p:spPr>
        <p:txBody>
          <a:bodyPr wrap="square" rtlCol="0">
            <a:spAutoFit/>
          </a:bodyPr>
          <a:lstStyle/>
          <a:p>
            <a:r>
              <a:rPr lang="en-US" dirty="0">
                <a:solidFill>
                  <a:srgbClr val="0000FF"/>
                </a:solidFill>
              </a:rPr>
              <a:t>Does not depend on </a:t>
            </a:r>
            <a:r>
              <a:rPr lang="en-US" dirty="0" err="1">
                <a:solidFill>
                  <a:srgbClr val="0000FF"/>
                </a:solidFill>
              </a:rPr>
              <a:t>Θ</a:t>
            </a:r>
            <a:r>
              <a:rPr lang="en-US" dirty="0">
                <a:solidFill>
                  <a:srgbClr val="0000FF"/>
                </a:solidFill>
              </a:rPr>
              <a:t> </a:t>
            </a:r>
            <a:r>
              <a:rPr lang="en-US" dirty="0">
                <a:solidFill>
                  <a:srgbClr val="0000FF"/>
                </a:solidFill>
                <a:sym typeface="Wingdings"/>
              </a:rPr>
              <a:t> </a:t>
            </a:r>
            <a:r>
              <a:rPr lang="en-US" dirty="0">
                <a:solidFill>
                  <a:srgbClr val="0000FF"/>
                </a:solidFill>
              </a:rPr>
              <a:t>“Beta-binomial compound distribution” parameterized by a and b</a:t>
            </a:r>
          </a:p>
        </p:txBody>
      </p:sp>
      <p:pic>
        <p:nvPicPr>
          <p:cNvPr id="12" name="Picture 11" descr="latex-image-1.pdf"/>
          <p:cNvPicPr>
            <a:picLocks noChangeAspect="1"/>
          </p:cNvPicPr>
          <p:nvPr/>
        </p:nvPicPr>
        <p:blipFill rotWithShape="1">
          <a:blip r:embed="rId4">
            <a:extLst>
              <a:ext uri="{28A0092B-C50C-407E-A947-70E740481C1C}">
                <a14:useLocalDpi xmlns:a14="http://schemas.microsoft.com/office/drawing/2010/main" val="0"/>
              </a:ext>
            </a:extLst>
          </a:blip>
          <a:srcRect b="12849"/>
          <a:stretch/>
        </p:blipFill>
        <p:spPr>
          <a:xfrm>
            <a:off x="330600" y="1065365"/>
            <a:ext cx="8280000" cy="4865514"/>
          </a:xfrm>
          <a:prstGeom prst="rect">
            <a:avLst/>
          </a:prstGeom>
        </p:spPr>
      </p:pic>
    </p:spTree>
    <p:extLst>
      <p:ext uri="{BB962C8B-B14F-4D97-AF65-F5344CB8AC3E}">
        <p14:creationId xmlns:p14="http://schemas.microsoft.com/office/powerpoint/2010/main" val="770117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cxnSp>
        <p:nvCxnSpPr>
          <p:cNvPr id="13" name="Straight Arrow Connector 12"/>
          <p:cNvCxnSpPr/>
          <p:nvPr/>
        </p:nvCxnSpPr>
        <p:spPr>
          <a:xfrm flipH="1">
            <a:off x="5219700" y="5054600"/>
            <a:ext cx="5227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823518" y="4639270"/>
            <a:ext cx="3320482" cy="923330"/>
          </a:xfrm>
          <a:prstGeom prst="rect">
            <a:avLst/>
          </a:prstGeom>
          <a:noFill/>
        </p:spPr>
        <p:txBody>
          <a:bodyPr wrap="square" rtlCol="0">
            <a:spAutoFit/>
          </a:bodyPr>
          <a:lstStyle/>
          <a:p>
            <a:r>
              <a:rPr lang="en-US" dirty="0">
                <a:solidFill>
                  <a:srgbClr val="0000FF"/>
                </a:solidFill>
              </a:rPr>
              <a:t>Does not depend on </a:t>
            </a:r>
            <a:r>
              <a:rPr lang="en-US" dirty="0" err="1">
                <a:solidFill>
                  <a:srgbClr val="0000FF"/>
                </a:solidFill>
              </a:rPr>
              <a:t>Θ</a:t>
            </a:r>
            <a:r>
              <a:rPr lang="en-US" dirty="0">
                <a:solidFill>
                  <a:srgbClr val="0000FF"/>
                </a:solidFill>
              </a:rPr>
              <a:t> </a:t>
            </a:r>
            <a:r>
              <a:rPr lang="en-US" dirty="0">
                <a:solidFill>
                  <a:srgbClr val="0000FF"/>
                </a:solidFill>
                <a:sym typeface="Wingdings"/>
              </a:rPr>
              <a:t> </a:t>
            </a:r>
            <a:r>
              <a:rPr lang="en-US" dirty="0">
                <a:solidFill>
                  <a:srgbClr val="0000FF"/>
                </a:solidFill>
              </a:rPr>
              <a:t>“Beta-binomial compound distribution” parameterized by a and b</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4863"/>
          <a:stretch/>
        </p:blipFill>
        <p:spPr>
          <a:xfrm>
            <a:off x="330600" y="1065364"/>
            <a:ext cx="8280000" cy="5311343"/>
          </a:xfrm>
          <a:prstGeom prst="rect">
            <a:avLst/>
          </a:prstGeom>
        </p:spPr>
      </p:pic>
    </p:spTree>
    <p:extLst>
      <p:ext uri="{BB962C8B-B14F-4D97-AF65-F5344CB8AC3E}">
        <p14:creationId xmlns:p14="http://schemas.microsoft.com/office/powerpoint/2010/main" val="282371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00" y="1065364"/>
            <a:ext cx="8280000" cy="5582825"/>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Computing Marginal Likelihood / Evidence</a:t>
            </a:r>
          </a:p>
        </p:txBody>
      </p:sp>
      <p:cxnSp>
        <p:nvCxnSpPr>
          <p:cNvPr id="9" name="Straight Arrow Connector 8"/>
          <p:cNvCxnSpPr/>
          <p:nvPr/>
        </p:nvCxnSpPr>
        <p:spPr>
          <a:xfrm flipH="1">
            <a:off x="5219700" y="5054600"/>
            <a:ext cx="5227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823518" y="4639270"/>
            <a:ext cx="3320482" cy="923330"/>
          </a:xfrm>
          <a:prstGeom prst="rect">
            <a:avLst/>
          </a:prstGeom>
          <a:noFill/>
        </p:spPr>
        <p:txBody>
          <a:bodyPr wrap="square" rtlCol="0">
            <a:spAutoFit/>
          </a:bodyPr>
          <a:lstStyle/>
          <a:p>
            <a:r>
              <a:rPr lang="en-US" dirty="0">
                <a:solidFill>
                  <a:srgbClr val="0000FF"/>
                </a:solidFill>
              </a:rPr>
              <a:t>Does not depend on </a:t>
            </a:r>
            <a:r>
              <a:rPr lang="en-US" dirty="0" err="1">
                <a:solidFill>
                  <a:srgbClr val="0000FF"/>
                </a:solidFill>
              </a:rPr>
              <a:t>Θ</a:t>
            </a:r>
            <a:r>
              <a:rPr lang="en-US" dirty="0">
                <a:solidFill>
                  <a:srgbClr val="0000FF"/>
                </a:solidFill>
              </a:rPr>
              <a:t> </a:t>
            </a:r>
            <a:r>
              <a:rPr lang="en-US" dirty="0">
                <a:solidFill>
                  <a:srgbClr val="0000FF"/>
                </a:solidFill>
                <a:sym typeface="Wingdings"/>
              </a:rPr>
              <a:t> </a:t>
            </a:r>
            <a:r>
              <a:rPr lang="en-US" dirty="0">
                <a:solidFill>
                  <a:srgbClr val="0000FF"/>
                </a:solidFill>
              </a:rPr>
              <a:t>“Beta-binomial compound distribution” parameterized by a and b</a:t>
            </a:r>
          </a:p>
        </p:txBody>
      </p:sp>
    </p:spTree>
    <p:extLst>
      <p:ext uri="{BB962C8B-B14F-4D97-AF65-F5344CB8AC3E}">
        <p14:creationId xmlns:p14="http://schemas.microsoft.com/office/powerpoint/2010/main" val="1245364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Problems With MAP Estimation</a:t>
            </a:r>
          </a:p>
        </p:txBody>
      </p:sp>
    </p:spTree>
    <p:extLst>
      <p:ext uri="{BB962C8B-B14F-4D97-AF65-F5344CB8AC3E}">
        <p14:creationId xmlns:p14="http://schemas.microsoft.com/office/powerpoint/2010/main" val="268681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2230"/>
          <a:stretch/>
        </p:blipFill>
        <p:spPr>
          <a:xfrm>
            <a:off x="444900" y="1201738"/>
            <a:ext cx="8280000" cy="4043362"/>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Bayes Factor</a:t>
            </a:r>
          </a:p>
        </p:txBody>
      </p:sp>
    </p:spTree>
    <p:extLst>
      <p:ext uri="{BB962C8B-B14F-4D97-AF65-F5344CB8AC3E}">
        <p14:creationId xmlns:p14="http://schemas.microsoft.com/office/powerpoint/2010/main" val="172330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2230"/>
          <a:stretch/>
        </p:blipFill>
        <p:spPr>
          <a:xfrm>
            <a:off x="444900" y="1201738"/>
            <a:ext cx="8280000" cy="4043362"/>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Bayes Factor</a:t>
            </a:r>
          </a:p>
        </p:txBody>
      </p:sp>
      <p:pic>
        <p:nvPicPr>
          <p:cNvPr id="2" name="Picture 1"/>
          <p:cNvPicPr>
            <a:picLocks noChangeAspect="1"/>
          </p:cNvPicPr>
          <p:nvPr/>
        </p:nvPicPr>
        <p:blipFill>
          <a:blip r:embed="rId5"/>
          <a:stretch>
            <a:fillRect/>
          </a:stretch>
        </p:blipFill>
        <p:spPr>
          <a:xfrm>
            <a:off x="1872000" y="2349500"/>
            <a:ext cx="5400000" cy="2697049"/>
          </a:xfrm>
          <a:prstGeom prst="rect">
            <a:avLst/>
          </a:prstGeom>
        </p:spPr>
      </p:pic>
    </p:spTree>
    <p:extLst>
      <p:ext uri="{BB962C8B-B14F-4D97-AF65-F5344CB8AC3E}">
        <p14:creationId xmlns:p14="http://schemas.microsoft.com/office/powerpoint/2010/main" val="2250506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00" y="1201738"/>
            <a:ext cx="8280000" cy="4606746"/>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Bayes Factor</a:t>
            </a:r>
          </a:p>
        </p:txBody>
      </p:sp>
      <p:pic>
        <p:nvPicPr>
          <p:cNvPr id="2" name="Picture 1"/>
          <p:cNvPicPr>
            <a:picLocks noChangeAspect="1"/>
          </p:cNvPicPr>
          <p:nvPr/>
        </p:nvPicPr>
        <p:blipFill>
          <a:blip r:embed="rId5"/>
          <a:stretch>
            <a:fillRect/>
          </a:stretch>
        </p:blipFill>
        <p:spPr>
          <a:xfrm>
            <a:off x="1872000" y="2349500"/>
            <a:ext cx="5400000" cy="2697049"/>
          </a:xfrm>
          <a:prstGeom prst="rect">
            <a:avLst/>
          </a:prstGeom>
        </p:spPr>
      </p:pic>
    </p:spTree>
    <p:extLst>
      <p:ext uri="{BB962C8B-B14F-4D97-AF65-F5344CB8AC3E}">
        <p14:creationId xmlns:p14="http://schemas.microsoft.com/office/powerpoint/2010/main" val="3762677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Example: Is a coin fair?</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80054"/>
          <a:stretch/>
        </p:blipFill>
        <p:spPr>
          <a:xfrm>
            <a:off x="342900" y="1212045"/>
            <a:ext cx="7920000" cy="375455"/>
          </a:xfrm>
          <a:prstGeom prst="rect">
            <a:avLst/>
          </a:prstGeom>
        </p:spPr>
      </p:pic>
      <p:sp>
        <p:nvSpPr>
          <p:cNvPr id="13" name="Rectangle 12"/>
          <p:cNvSpPr/>
          <p:nvPr/>
        </p:nvSpPr>
        <p:spPr>
          <a:xfrm>
            <a:off x="4589463" y="3314700"/>
            <a:ext cx="554037" cy="321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886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Example: Is a coin fair?</a:t>
            </a:r>
          </a:p>
        </p:txBody>
      </p:sp>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21358"/>
          <a:stretch/>
        </p:blipFill>
        <p:spPr>
          <a:xfrm>
            <a:off x="342900" y="1212045"/>
            <a:ext cx="7920000" cy="1480355"/>
          </a:xfrm>
          <a:prstGeom prst="rect">
            <a:avLst/>
          </a:prstGeom>
        </p:spPr>
      </p:pic>
      <p:sp>
        <p:nvSpPr>
          <p:cNvPr id="13" name="Rectangle 12"/>
          <p:cNvSpPr/>
          <p:nvPr/>
        </p:nvSpPr>
        <p:spPr>
          <a:xfrm>
            <a:off x="4589463" y="3314700"/>
            <a:ext cx="554037" cy="321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181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Example: Is a coin fair?</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1212045"/>
            <a:ext cx="7920000" cy="1882394"/>
          </a:xfrm>
          <a:prstGeom prst="rect">
            <a:avLst/>
          </a:prstGeom>
        </p:spPr>
      </p:pic>
      <p:sp>
        <p:nvSpPr>
          <p:cNvPr id="13" name="Rectangle 12"/>
          <p:cNvSpPr/>
          <p:nvPr/>
        </p:nvSpPr>
        <p:spPr>
          <a:xfrm>
            <a:off x="4589463" y="3314700"/>
            <a:ext cx="554037" cy="321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105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Example: Is a coin fair?</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1212045"/>
            <a:ext cx="7920000" cy="1882394"/>
          </a:xfrm>
          <a:prstGeom prst="rect">
            <a:avLst/>
          </a:prstGeom>
        </p:spPr>
      </p:pic>
      <p:sp>
        <p:nvSpPr>
          <p:cNvPr id="13" name="Rectangle 12"/>
          <p:cNvSpPr/>
          <p:nvPr/>
        </p:nvSpPr>
        <p:spPr>
          <a:xfrm>
            <a:off x="4589463" y="3314700"/>
            <a:ext cx="554037" cy="321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1FD65-423C-D14B-BE7C-256722FFAADD}"/>
              </a:ext>
            </a:extLst>
          </p:cNvPr>
          <p:cNvPicPr>
            <a:picLocks noChangeAspect="1"/>
          </p:cNvPicPr>
          <p:nvPr/>
        </p:nvPicPr>
        <p:blipFill>
          <a:blip r:embed="rId5"/>
          <a:stretch>
            <a:fillRect/>
          </a:stretch>
        </p:blipFill>
        <p:spPr>
          <a:xfrm>
            <a:off x="169906" y="3238474"/>
            <a:ext cx="4419557" cy="3313721"/>
          </a:xfrm>
          <a:prstGeom prst="rect">
            <a:avLst/>
          </a:prstGeom>
        </p:spPr>
      </p:pic>
      <p:pic>
        <p:nvPicPr>
          <p:cNvPr id="12" name="Picture 11">
            <a:extLst>
              <a:ext uri="{FF2B5EF4-FFF2-40B4-BE49-F238E27FC236}">
                <a16:creationId xmlns:a16="http://schemas.microsoft.com/office/drawing/2014/main" id="{4C6CDAC1-1A7D-4F4B-988D-C56213768F21}"/>
              </a:ext>
            </a:extLst>
          </p:cNvPr>
          <p:cNvPicPr>
            <a:picLocks noChangeAspect="1"/>
          </p:cNvPicPr>
          <p:nvPr/>
        </p:nvPicPr>
        <p:blipFill>
          <a:blip r:embed="rId3"/>
          <a:stretch>
            <a:fillRect/>
          </a:stretch>
        </p:blipFill>
        <p:spPr>
          <a:xfrm>
            <a:off x="4559300" y="3416300"/>
            <a:ext cx="12700" cy="12700"/>
          </a:xfrm>
          <a:prstGeom prst="rect">
            <a:avLst/>
          </a:prstGeom>
        </p:spPr>
      </p:pic>
      <p:pic>
        <p:nvPicPr>
          <p:cNvPr id="16" name="Picture 15">
            <a:extLst>
              <a:ext uri="{FF2B5EF4-FFF2-40B4-BE49-F238E27FC236}">
                <a16:creationId xmlns:a16="http://schemas.microsoft.com/office/drawing/2014/main" id="{6B57D02A-4173-3D42-ABC0-AB227003097F}"/>
              </a:ext>
            </a:extLst>
          </p:cNvPr>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27638E-5857-2740-9E35-24CE1A1E405D}"/>
                  </a:ext>
                </a:extLst>
              </p:cNvPr>
              <p:cNvSpPr txBox="1"/>
              <p:nvPr/>
            </p:nvSpPr>
            <p:spPr>
              <a:xfrm>
                <a:off x="1181100" y="3429000"/>
                <a:ext cx="2156103" cy="414729"/>
              </a:xfrm>
              <a:prstGeom prst="rect">
                <a:avLst/>
              </a:prstGeom>
              <a:noFill/>
            </p:spPr>
            <p:txBody>
              <a:bodyPr wrap="none" rtlCol="0">
                <a:spAutoFit/>
              </a:bodyPr>
              <a:lstStyle/>
              <a:p>
                <a:r>
                  <a:rPr lang="en-US" sz="1400" dirty="0">
                    <a:solidFill>
                      <a:srgbClr val="0000FF"/>
                    </a:solidFill>
                  </a:rPr>
                  <a:t>log p(D | M</a:t>
                </a:r>
                <a:r>
                  <a:rPr lang="en-US" sz="1400" baseline="-25000" dirty="0">
                    <a:solidFill>
                      <a:srgbClr val="0000FF"/>
                    </a:solidFill>
                  </a:rPr>
                  <a:t>1</a:t>
                </a:r>
                <a:r>
                  <a:rPr lang="en-US" sz="1400" dirty="0">
                    <a:solidFill>
                      <a:srgbClr val="0000FF"/>
                    </a:solidFill>
                  </a:rPr>
                  <a:t>) ignoring </a:t>
                </a:r>
                <a14:m>
                  <m:oMath xmlns:m="http://schemas.openxmlformats.org/officeDocument/2006/math">
                    <m:d>
                      <m:dPr>
                        <m:ctrlPr>
                          <a:rPr lang="en-US" sz="1400" i="1" smtClean="0">
                            <a:solidFill>
                              <a:srgbClr val="0000FF"/>
                            </a:solidFill>
                            <a:latin typeface="Cambria Math" panose="02040503050406030204" pitchFamily="18" charset="0"/>
                          </a:rPr>
                        </m:ctrlPr>
                      </m:dPr>
                      <m:e>
                        <m:f>
                          <m:fPr>
                            <m:type m:val="noBar"/>
                            <m:ctrlPr>
                              <a:rPr lang="en-US" sz="1400" i="1" smtClean="0">
                                <a:solidFill>
                                  <a:srgbClr val="0000FF"/>
                                </a:solidFill>
                                <a:latin typeface="Cambria Math" panose="02040503050406030204" pitchFamily="18" charset="0"/>
                              </a:rPr>
                            </m:ctrlPr>
                          </m:fPr>
                          <m:num>
                            <m:r>
                              <a:rPr lang="en-US" sz="1400" b="0" i="1" smtClean="0">
                                <a:solidFill>
                                  <a:srgbClr val="0000FF"/>
                                </a:solidFill>
                                <a:latin typeface="Cambria Math" panose="02040503050406030204" pitchFamily="18" charset="0"/>
                              </a:rPr>
                              <m:t>𝑁</m:t>
                            </m:r>
                          </m:num>
                          <m:den>
                            <m:sSub>
                              <m:sSubPr>
                                <m:ctrlPr>
                                  <a:rPr lang="en-US" sz="1400" b="0" i="1" smtClean="0">
                                    <a:solidFill>
                                      <a:srgbClr val="0000FF"/>
                                    </a:solidFill>
                                    <a:latin typeface="Cambria Math" panose="02040503050406030204" pitchFamily="18" charset="0"/>
                                  </a:rPr>
                                </m:ctrlPr>
                              </m:sSubPr>
                              <m:e>
                                <m:r>
                                  <a:rPr lang="en-US" sz="1400" b="0" i="1" smtClean="0">
                                    <a:solidFill>
                                      <a:srgbClr val="0000FF"/>
                                    </a:solidFill>
                                    <a:latin typeface="Cambria Math" panose="02040503050406030204" pitchFamily="18" charset="0"/>
                                  </a:rPr>
                                  <m:t>𝑁</m:t>
                                </m:r>
                              </m:e>
                              <m:sub>
                                <m:r>
                                  <a:rPr lang="en-US" sz="1400" b="0" i="1" smtClean="0">
                                    <a:solidFill>
                                      <a:srgbClr val="0000FF"/>
                                    </a:solidFill>
                                    <a:latin typeface="Cambria Math" panose="02040503050406030204" pitchFamily="18" charset="0"/>
                                  </a:rPr>
                                  <m:t>1</m:t>
                                </m:r>
                              </m:sub>
                            </m:sSub>
                          </m:den>
                        </m:f>
                      </m:e>
                    </m:d>
                  </m:oMath>
                </a14:m>
                <a:endParaRPr lang="en-US" sz="1400" dirty="0">
                  <a:solidFill>
                    <a:srgbClr val="0000FF"/>
                  </a:solidFill>
                </a:endParaRPr>
              </a:p>
            </p:txBody>
          </p:sp>
        </mc:Choice>
        <mc:Fallback xmlns="">
          <p:sp>
            <p:nvSpPr>
              <p:cNvPr id="17" name="TextBox 16">
                <a:extLst>
                  <a:ext uri="{FF2B5EF4-FFF2-40B4-BE49-F238E27FC236}">
                    <a16:creationId xmlns:a16="http://schemas.microsoft.com/office/drawing/2014/main" id="{1D27638E-5857-2740-9E35-24CE1A1E405D}"/>
                  </a:ext>
                </a:extLst>
              </p:cNvPr>
              <p:cNvSpPr txBox="1">
                <a:spLocks noRot="1" noChangeAspect="1" noMove="1" noResize="1" noEditPoints="1" noAdjustHandles="1" noChangeArrowheads="1" noChangeShapeType="1" noTextEdit="1"/>
              </p:cNvSpPr>
              <p:nvPr/>
            </p:nvSpPr>
            <p:spPr>
              <a:xfrm>
                <a:off x="1181100" y="3429000"/>
                <a:ext cx="2156103" cy="414729"/>
              </a:xfrm>
              <a:prstGeom prst="rect">
                <a:avLst/>
              </a:prstGeom>
              <a:blipFill>
                <a:blip r:embed="rId6"/>
                <a:stretch>
                  <a:fillRect l="-585"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7BBCC46-A0E2-2442-AB61-803705EDD3FD}"/>
                  </a:ext>
                </a:extLst>
              </p:cNvPr>
              <p:cNvSpPr txBox="1"/>
              <p:nvPr/>
            </p:nvSpPr>
            <p:spPr>
              <a:xfrm>
                <a:off x="1181100" y="3815413"/>
                <a:ext cx="2156103" cy="414729"/>
              </a:xfrm>
              <a:prstGeom prst="rect">
                <a:avLst/>
              </a:prstGeom>
              <a:noFill/>
            </p:spPr>
            <p:txBody>
              <a:bodyPr wrap="none" rtlCol="0">
                <a:spAutoFit/>
              </a:bodyPr>
              <a:lstStyle/>
              <a:p>
                <a:r>
                  <a:rPr lang="en-US" sz="1400" dirty="0">
                    <a:solidFill>
                      <a:srgbClr val="FF0000"/>
                    </a:solidFill>
                  </a:rPr>
                  <a:t>log p(D | M</a:t>
                </a:r>
                <a:r>
                  <a:rPr lang="en-US" sz="1400" baseline="-25000" dirty="0">
                    <a:solidFill>
                      <a:srgbClr val="FF0000"/>
                    </a:solidFill>
                  </a:rPr>
                  <a:t>0</a:t>
                </a:r>
                <a:r>
                  <a:rPr lang="en-US" sz="1400" dirty="0">
                    <a:solidFill>
                      <a:srgbClr val="FF0000"/>
                    </a:solidFill>
                  </a:rPr>
                  <a:t>) ignoring </a:t>
                </a:r>
                <a14:m>
                  <m:oMath xmlns:m="http://schemas.openxmlformats.org/officeDocument/2006/math">
                    <m:d>
                      <m:dPr>
                        <m:ctrlPr>
                          <a:rPr lang="en-US" sz="1400" i="1" smtClean="0">
                            <a:solidFill>
                              <a:srgbClr val="FF0000"/>
                            </a:solidFill>
                            <a:latin typeface="Cambria Math" panose="02040503050406030204" pitchFamily="18" charset="0"/>
                          </a:rPr>
                        </m:ctrlPr>
                      </m:dPr>
                      <m:e>
                        <m:f>
                          <m:fPr>
                            <m:type m:val="noBar"/>
                            <m:ctrlPr>
                              <a:rPr lang="en-US" sz="1400" i="1" smtClean="0">
                                <a:solidFill>
                                  <a:srgbClr val="FF0000"/>
                                </a:solidFill>
                                <a:latin typeface="Cambria Math" panose="02040503050406030204" pitchFamily="18" charset="0"/>
                              </a:rPr>
                            </m:ctrlPr>
                          </m:fPr>
                          <m:num>
                            <m:r>
                              <a:rPr lang="en-US" sz="1400" b="0" i="1" smtClean="0">
                                <a:solidFill>
                                  <a:srgbClr val="FF0000"/>
                                </a:solidFill>
                                <a:latin typeface="Cambria Math" panose="02040503050406030204" pitchFamily="18" charset="0"/>
                              </a:rPr>
                              <m:t>𝑁</m:t>
                            </m:r>
                          </m:num>
                          <m:den>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𝑁</m:t>
                                </m:r>
                              </m:e>
                              <m:sub>
                                <m:r>
                                  <a:rPr lang="en-US" sz="1400" b="0" i="1" smtClean="0">
                                    <a:solidFill>
                                      <a:srgbClr val="FF0000"/>
                                    </a:solidFill>
                                    <a:latin typeface="Cambria Math" panose="02040503050406030204" pitchFamily="18" charset="0"/>
                                  </a:rPr>
                                  <m:t>1</m:t>
                                </m:r>
                              </m:sub>
                            </m:sSub>
                          </m:den>
                        </m:f>
                      </m:e>
                    </m:d>
                  </m:oMath>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47BBCC46-A0E2-2442-AB61-803705EDD3FD}"/>
                  </a:ext>
                </a:extLst>
              </p:cNvPr>
              <p:cNvSpPr txBox="1">
                <a:spLocks noRot="1" noChangeAspect="1" noMove="1" noResize="1" noEditPoints="1" noAdjustHandles="1" noChangeArrowheads="1" noChangeShapeType="1" noTextEdit="1"/>
              </p:cNvSpPr>
              <p:nvPr/>
            </p:nvSpPr>
            <p:spPr>
              <a:xfrm>
                <a:off x="1181100" y="3815413"/>
                <a:ext cx="2156103" cy="414729"/>
              </a:xfrm>
              <a:prstGeom prst="rect">
                <a:avLst/>
              </a:prstGeom>
              <a:blipFill>
                <a:blip r:embed="rId7"/>
                <a:stretch>
                  <a:fillRect l="-585" b="-3030"/>
                </a:stretch>
              </a:blipFill>
            </p:spPr>
            <p:txBody>
              <a:bodyPr/>
              <a:lstStyle/>
              <a:p>
                <a:r>
                  <a:rPr lang="en-US">
                    <a:noFill/>
                  </a:rPr>
                  <a:t> </a:t>
                </a:r>
              </a:p>
            </p:txBody>
          </p:sp>
        </mc:Fallback>
      </mc:AlternateContent>
    </p:spTree>
    <p:extLst>
      <p:ext uri="{BB962C8B-B14F-4D97-AF65-F5344CB8AC3E}">
        <p14:creationId xmlns:p14="http://schemas.microsoft.com/office/powerpoint/2010/main" val="2676060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A4F283-820D-EE4B-AF85-93AC09DF1719}"/>
              </a:ext>
            </a:extLst>
          </p:cNvPr>
          <p:cNvPicPr>
            <a:picLocks noChangeAspect="1"/>
          </p:cNvPicPr>
          <p:nvPr/>
        </p:nvPicPr>
        <p:blipFill>
          <a:blip r:embed="rId3"/>
          <a:stretch>
            <a:fillRect/>
          </a:stretch>
        </p:blipFill>
        <p:spPr>
          <a:xfrm>
            <a:off x="4723397" y="3273174"/>
            <a:ext cx="4416552" cy="3311468"/>
          </a:xfrm>
          <a:prstGeom prst="rect">
            <a:avLst/>
          </a:prstGeom>
        </p:spPr>
      </p:pic>
      <p:pic>
        <p:nvPicPr>
          <p:cNvPr id="6" name="Picture 5">
            <a:extLst>
              <a:ext uri="{FF2B5EF4-FFF2-40B4-BE49-F238E27FC236}">
                <a16:creationId xmlns:a16="http://schemas.microsoft.com/office/drawing/2014/main" id="{DA994F57-3C2F-384C-A66B-F203FD981FA1}"/>
              </a:ext>
            </a:extLst>
          </p:cNvPr>
          <p:cNvPicPr>
            <a:picLocks noChangeAspect="1"/>
          </p:cNvPicPr>
          <p:nvPr/>
        </p:nvPicPr>
        <p:blipFill>
          <a:blip r:embed="rId4"/>
          <a:stretch>
            <a:fillRect/>
          </a:stretch>
        </p:blipFill>
        <p:spPr>
          <a:xfrm>
            <a:off x="169906" y="3238474"/>
            <a:ext cx="4419557" cy="3313721"/>
          </a:xfrm>
          <a:prstGeom prst="rect">
            <a:avLst/>
          </a:prstGeom>
        </p:spPr>
      </p:pic>
      <p:pic>
        <p:nvPicPr>
          <p:cNvPr id="3" name="Picture 2"/>
          <p:cNvPicPr>
            <a:picLocks noChangeAspect="1"/>
          </p:cNvPicPr>
          <p:nvPr/>
        </p:nvPicPr>
        <p:blipFill>
          <a:blip r:embed="rId5"/>
          <a:stretch>
            <a:fillRect/>
          </a:stretch>
        </p:blipFill>
        <p:spPr>
          <a:xfrm>
            <a:off x="4559300" y="3416300"/>
            <a:ext cx="12700" cy="12700"/>
          </a:xfrm>
          <a:prstGeom prst="rect">
            <a:avLst/>
          </a:prstGeom>
        </p:spPr>
      </p:pic>
      <p:pic>
        <p:nvPicPr>
          <p:cNvPr id="8" name="Picture 7"/>
          <p:cNvPicPr>
            <a:picLocks noChangeAspect="1"/>
          </p:cNvPicPr>
          <p:nvPr/>
        </p:nvPicPr>
        <p:blipFill>
          <a:blip r:embed="rId5"/>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Example: Is a coin fair?</a:t>
            </a:r>
          </a:p>
        </p:txBody>
      </p:sp>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 y="1212045"/>
            <a:ext cx="7920000" cy="1882394"/>
          </a:xfrm>
          <a:prstGeom prst="rect">
            <a:avLst/>
          </a:prstGeom>
        </p:spPr>
      </p:pic>
      <p:sp>
        <p:nvSpPr>
          <p:cNvPr id="2" name="TextBox 1"/>
          <p:cNvSpPr txBox="1"/>
          <p:nvPr/>
        </p:nvSpPr>
        <p:spPr>
          <a:xfrm>
            <a:off x="4116832" y="6475968"/>
            <a:ext cx="1779013" cy="307777"/>
          </a:xfrm>
          <a:prstGeom prst="rect">
            <a:avLst/>
          </a:prstGeom>
          <a:noFill/>
        </p:spPr>
        <p:txBody>
          <a:bodyPr wrap="none" rtlCol="0">
            <a:spAutoFit/>
          </a:bodyPr>
          <a:lstStyle/>
          <a:p>
            <a:r>
              <a:rPr lang="en-US" sz="1400" dirty="0"/>
              <a:t>BIC for M</a:t>
            </a:r>
            <a:r>
              <a:rPr lang="en-US" sz="1400" baseline="-25000" dirty="0"/>
              <a:t>1</a:t>
            </a:r>
            <a:r>
              <a:rPr lang="en-US" sz="1400" dirty="0"/>
              <a:t> at 0 = NAN</a:t>
            </a:r>
          </a:p>
        </p:txBody>
      </p:sp>
      <p:sp>
        <p:nvSpPr>
          <p:cNvPr id="14" name="TextBox 13"/>
          <p:cNvSpPr txBox="1"/>
          <p:nvPr/>
        </p:nvSpPr>
        <p:spPr>
          <a:xfrm>
            <a:off x="7385278" y="6525736"/>
            <a:ext cx="1748556" cy="307777"/>
          </a:xfrm>
          <a:prstGeom prst="rect">
            <a:avLst/>
          </a:prstGeom>
          <a:noFill/>
        </p:spPr>
        <p:txBody>
          <a:bodyPr wrap="none" rtlCol="0">
            <a:spAutoFit/>
          </a:bodyPr>
          <a:lstStyle/>
          <a:p>
            <a:r>
              <a:rPr lang="en-US" sz="1400" dirty="0"/>
              <a:t>BIC for M</a:t>
            </a:r>
            <a:r>
              <a:rPr lang="en-US" sz="1400" baseline="-25000" dirty="0"/>
              <a:t>1</a:t>
            </a:r>
            <a:r>
              <a:rPr lang="en-US" sz="1400" dirty="0"/>
              <a:t> at 5 = NAN</a:t>
            </a:r>
          </a:p>
        </p:txBody>
      </p:sp>
      <p:cxnSp>
        <p:nvCxnSpPr>
          <p:cNvPr id="5" name="Straight Connector 4"/>
          <p:cNvCxnSpPr/>
          <p:nvPr/>
        </p:nvCxnSpPr>
        <p:spPr>
          <a:xfrm flipV="1">
            <a:off x="5067893" y="6387052"/>
            <a:ext cx="138599"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8610601" y="6411437"/>
            <a:ext cx="114299" cy="116363"/>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570BA19-748F-0E46-8848-1D8EE7CF3C1B}"/>
                  </a:ext>
                </a:extLst>
              </p:cNvPr>
              <p:cNvSpPr txBox="1"/>
              <p:nvPr/>
            </p:nvSpPr>
            <p:spPr>
              <a:xfrm>
                <a:off x="1181100" y="3429000"/>
                <a:ext cx="2156103" cy="414729"/>
              </a:xfrm>
              <a:prstGeom prst="rect">
                <a:avLst/>
              </a:prstGeom>
              <a:noFill/>
            </p:spPr>
            <p:txBody>
              <a:bodyPr wrap="none" rtlCol="0">
                <a:spAutoFit/>
              </a:bodyPr>
              <a:lstStyle/>
              <a:p>
                <a:r>
                  <a:rPr lang="en-US" sz="1400" dirty="0">
                    <a:solidFill>
                      <a:srgbClr val="0000FF"/>
                    </a:solidFill>
                  </a:rPr>
                  <a:t>log p(D | M</a:t>
                </a:r>
                <a:r>
                  <a:rPr lang="en-US" sz="1400" baseline="-25000" dirty="0">
                    <a:solidFill>
                      <a:srgbClr val="0000FF"/>
                    </a:solidFill>
                  </a:rPr>
                  <a:t>1</a:t>
                </a:r>
                <a:r>
                  <a:rPr lang="en-US" sz="1400" dirty="0">
                    <a:solidFill>
                      <a:srgbClr val="0000FF"/>
                    </a:solidFill>
                  </a:rPr>
                  <a:t>) ignoring </a:t>
                </a:r>
                <a14:m>
                  <m:oMath xmlns:m="http://schemas.openxmlformats.org/officeDocument/2006/math">
                    <m:d>
                      <m:dPr>
                        <m:ctrlPr>
                          <a:rPr lang="en-US" sz="1400" i="1" smtClean="0">
                            <a:solidFill>
                              <a:srgbClr val="0000FF"/>
                            </a:solidFill>
                            <a:latin typeface="Cambria Math" panose="02040503050406030204" pitchFamily="18" charset="0"/>
                          </a:rPr>
                        </m:ctrlPr>
                      </m:dPr>
                      <m:e>
                        <m:f>
                          <m:fPr>
                            <m:type m:val="noBar"/>
                            <m:ctrlPr>
                              <a:rPr lang="en-US" sz="1400" i="1" smtClean="0">
                                <a:solidFill>
                                  <a:srgbClr val="0000FF"/>
                                </a:solidFill>
                                <a:latin typeface="Cambria Math" panose="02040503050406030204" pitchFamily="18" charset="0"/>
                              </a:rPr>
                            </m:ctrlPr>
                          </m:fPr>
                          <m:num>
                            <m:r>
                              <a:rPr lang="en-US" sz="1400" b="0" i="1" smtClean="0">
                                <a:solidFill>
                                  <a:srgbClr val="0000FF"/>
                                </a:solidFill>
                                <a:latin typeface="Cambria Math" panose="02040503050406030204" pitchFamily="18" charset="0"/>
                              </a:rPr>
                              <m:t>𝑁</m:t>
                            </m:r>
                          </m:num>
                          <m:den>
                            <m:sSub>
                              <m:sSubPr>
                                <m:ctrlPr>
                                  <a:rPr lang="en-US" sz="1400" b="0" i="1" smtClean="0">
                                    <a:solidFill>
                                      <a:srgbClr val="0000FF"/>
                                    </a:solidFill>
                                    <a:latin typeface="Cambria Math" panose="02040503050406030204" pitchFamily="18" charset="0"/>
                                  </a:rPr>
                                </m:ctrlPr>
                              </m:sSubPr>
                              <m:e>
                                <m:r>
                                  <a:rPr lang="en-US" sz="1400" b="0" i="1" smtClean="0">
                                    <a:solidFill>
                                      <a:srgbClr val="0000FF"/>
                                    </a:solidFill>
                                    <a:latin typeface="Cambria Math" panose="02040503050406030204" pitchFamily="18" charset="0"/>
                                  </a:rPr>
                                  <m:t>𝑁</m:t>
                                </m:r>
                              </m:e>
                              <m:sub>
                                <m:r>
                                  <a:rPr lang="en-US" sz="1400" b="0" i="1" smtClean="0">
                                    <a:solidFill>
                                      <a:srgbClr val="0000FF"/>
                                    </a:solidFill>
                                    <a:latin typeface="Cambria Math" panose="02040503050406030204" pitchFamily="18" charset="0"/>
                                  </a:rPr>
                                  <m:t>1</m:t>
                                </m:r>
                              </m:sub>
                            </m:sSub>
                          </m:den>
                        </m:f>
                      </m:e>
                    </m:d>
                  </m:oMath>
                </a14:m>
                <a:endParaRPr lang="en-US" sz="1400" dirty="0">
                  <a:solidFill>
                    <a:srgbClr val="0000FF"/>
                  </a:solidFill>
                </a:endParaRPr>
              </a:p>
            </p:txBody>
          </p:sp>
        </mc:Choice>
        <mc:Fallback xmlns="">
          <p:sp>
            <p:nvSpPr>
              <p:cNvPr id="20" name="TextBox 19">
                <a:extLst>
                  <a:ext uri="{FF2B5EF4-FFF2-40B4-BE49-F238E27FC236}">
                    <a16:creationId xmlns:a16="http://schemas.microsoft.com/office/drawing/2014/main" id="{2570BA19-748F-0E46-8848-1D8EE7CF3C1B}"/>
                  </a:ext>
                </a:extLst>
              </p:cNvPr>
              <p:cNvSpPr txBox="1">
                <a:spLocks noRot="1" noChangeAspect="1" noMove="1" noResize="1" noEditPoints="1" noAdjustHandles="1" noChangeArrowheads="1" noChangeShapeType="1" noTextEdit="1"/>
              </p:cNvSpPr>
              <p:nvPr/>
            </p:nvSpPr>
            <p:spPr>
              <a:xfrm>
                <a:off x="1181100" y="3429000"/>
                <a:ext cx="2156103" cy="414729"/>
              </a:xfrm>
              <a:prstGeom prst="rect">
                <a:avLst/>
              </a:prstGeom>
              <a:blipFill>
                <a:blip r:embed="rId7"/>
                <a:stretch>
                  <a:fillRect l="-585"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A1D15A6-B87C-9F4A-8881-D8483B42D106}"/>
                  </a:ext>
                </a:extLst>
              </p:cNvPr>
              <p:cNvSpPr txBox="1"/>
              <p:nvPr/>
            </p:nvSpPr>
            <p:spPr>
              <a:xfrm>
                <a:off x="1181100" y="3815413"/>
                <a:ext cx="2156103" cy="414729"/>
              </a:xfrm>
              <a:prstGeom prst="rect">
                <a:avLst/>
              </a:prstGeom>
              <a:noFill/>
            </p:spPr>
            <p:txBody>
              <a:bodyPr wrap="none" rtlCol="0">
                <a:spAutoFit/>
              </a:bodyPr>
              <a:lstStyle/>
              <a:p>
                <a:r>
                  <a:rPr lang="en-US" sz="1400" dirty="0">
                    <a:solidFill>
                      <a:srgbClr val="FF0000"/>
                    </a:solidFill>
                  </a:rPr>
                  <a:t>log p(D | M</a:t>
                </a:r>
                <a:r>
                  <a:rPr lang="en-US" sz="1400" baseline="-25000" dirty="0">
                    <a:solidFill>
                      <a:srgbClr val="FF0000"/>
                    </a:solidFill>
                  </a:rPr>
                  <a:t>0</a:t>
                </a:r>
                <a:r>
                  <a:rPr lang="en-US" sz="1400" dirty="0">
                    <a:solidFill>
                      <a:srgbClr val="FF0000"/>
                    </a:solidFill>
                  </a:rPr>
                  <a:t>) ignoring </a:t>
                </a:r>
                <a14:m>
                  <m:oMath xmlns:m="http://schemas.openxmlformats.org/officeDocument/2006/math">
                    <m:d>
                      <m:dPr>
                        <m:ctrlPr>
                          <a:rPr lang="en-US" sz="1400" i="1" smtClean="0">
                            <a:solidFill>
                              <a:srgbClr val="FF0000"/>
                            </a:solidFill>
                            <a:latin typeface="Cambria Math" panose="02040503050406030204" pitchFamily="18" charset="0"/>
                          </a:rPr>
                        </m:ctrlPr>
                      </m:dPr>
                      <m:e>
                        <m:f>
                          <m:fPr>
                            <m:type m:val="noBar"/>
                            <m:ctrlPr>
                              <a:rPr lang="en-US" sz="1400" i="1" smtClean="0">
                                <a:solidFill>
                                  <a:srgbClr val="FF0000"/>
                                </a:solidFill>
                                <a:latin typeface="Cambria Math" panose="02040503050406030204" pitchFamily="18" charset="0"/>
                              </a:rPr>
                            </m:ctrlPr>
                          </m:fPr>
                          <m:num>
                            <m:r>
                              <a:rPr lang="en-US" sz="1400" b="0" i="1" smtClean="0">
                                <a:solidFill>
                                  <a:srgbClr val="FF0000"/>
                                </a:solidFill>
                                <a:latin typeface="Cambria Math" panose="02040503050406030204" pitchFamily="18" charset="0"/>
                              </a:rPr>
                              <m:t>𝑁</m:t>
                            </m:r>
                          </m:num>
                          <m:den>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𝑁</m:t>
                                </m:r>
                              </m:e>
                              <m:sub>
                                <m:r>
                                  <a:rPr lang="en-US" sz="1400" b="0" i="1" smtClean="0">
                                    <a:solidFill>
                                      <a:srgbClr val="FF0000"/>
                                    </a:solidFill>
                                    <a:latin typeface="Cambria Math" panose="02040503050406030204" pitchFamily="18" charset="0"/>
                                  </a:rPr>
                                  <m:t>1</m:t>
                                </m:r>
                              </m:sub>
                            </m:sSub>
                          </m:den>
                        </m:f>
                      </m:e>
                    </m:d>
                  </m:oMath>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8A1D15A6-B87C-9F4A-8881-D8483B42D106}"/>
                  </a:ext>
                </a:extLst>
              </p:cNvPr>
              <p:cNvSpPr txBox="1">
                <a:spLocks noRot="1" noChangeAspect="1" noMove="1" noResize="1" noEditPoints="1" noAdjustHandles="1" noChangeArrowheads="1" noChangeShapeType="1" noTextEdit="1"/>
              </p:cNvSpPr>
              <p:nvPr/>
            </p:nvSpPr>
            <p:spPr>
              <a:xfrm>
                <a:off x="1181100" y="3815413"/>
                <a:ext cx="2156103" cy="414729"/>
              </a:xfrm>
              <a:prstGeom prst="rect">
                <a:avLst/>
              </a:prstGeom>
              <a:blipFill>
                <a:blip r:embed="rId8"/>
                <a:stretch>
                  <a:fillRect l="-585"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7262482-D2F4-9243-8CDA-91C383DDE350}"/>
                  </a:ext>
                </a:extLst>
              </p:cNvPr>
              <p:cNvSpPr txBox="1"/>
              <p:nvPr/>
            </p:nvSpPr>
            <p:spPr>
              <a:xfrm>
                <a:off x="5192090" y="3112430"/>
                <a:ext cx="1998432" cy="414729"/>
              </a:xfrm>
              <a:prstGeom prst="rect">
                <a:avLst/>
              </a:prstGeom>
              <a:noFill/>
            </p:spPr>
            <p:txBody>
              <a:bodyPr wrap="none" rtlCol="0">
                <a:spAutoFit/>
              </a:bodyPr>
              <a:lstStyle/>
              <a:p>
                <a:r>
                  <a:rPr lang="en-US" sz="1400" dirty="0">
                    <a:solidFill>
                      <a:srgbClr val="0000FF"/>
                    </a:solidFill>
                  </a:rPr>
                  <a:t>BIC for M</a:t>
                </a:r>
                <a:r>
                  <a:rPr lang="en-US" sz="1400" baseline="-25000" dirty="0">
                    <a:solidFill>
                      <a:srgbClr val="0000FF"/>
                    </a:solidFill>
                  </a:rPr>
                  <a:t>1</a:t>
                </a:r>
                <a:r>
                  <a:rPr lang="en-US" sz="1400" dirty="0">
                    <a:solidFill>
                      <a:srgbClr val="0000FF"/>
                    </a:solidFill>
                  </a:rPr>
                  <a:t> ignoring </a:t>
                </a:r>
                <a14:m>
                  <m:oMath xmlns:m="http://schemas.openxmlformats.org/officeDocument/2006/math">
                    <m:d>
                      <m:dPr>
                        <m:ctrlPr>
                          <a:rPr lang="en-US" sz="1400" i="1" smtClean="0">
                            <a:solidFill>
                              <a:srgbClr val="0000FF"/>
                            </a:solidFill>
                            <a:latin typeface="Cambria Math" panose="02040503050406030204" pitchFamily="18" charset="0"/>
                          </a:rPr>
                        </m:ctrlPr>
                      </m:dPr>
                      <m:e>
                        <m:f>
                          <m:fPr>
                            <m:type m:val="noBar"/>
                            <m:ctrlPr>
                              <a:rPr lang="en-US" sz="1400" i="1" smtClean="0">
                                <a:solidFill>
                                  <a:srgbClr val="0000FF"/>
                                </a:solidFill>
                                <a:latin typeface="Cambria Math" panose="02040503050406030204" pitchFamily="18" charset="0"/>
                              </a:rPr>
                            </m:ctrlPr>
                          </m:fPr>
                          <m:num>
                            <m:r>
                              <a:rPr lang="en-US" sz="1400" b="0" i="1" smtClean="0">
                                <a:solidFill>
                                  <a:srgbClr val="0000FF"/>
                                </a:solidFill>
                                <a:latin typeface="Cambria Math" panose="02040503050406030204" pitchFamily="18" charset="0"/>
                              </a:rPr>
                              <m:t>𝑁</m:t>
                            </m:r>
                          </m:num>
                          <m:den>
                            <m:sSub>
                              <m:sSubPr>
                                <m:ctrlPr>
                                  <a:rPr lang="en-US" sz="1400" b="0" i="1" smtClean="0">
                                    <a:solidFill>
                                      <a:srgbClr val="0000FF"/>
                                    </a:solidFill>
                                    <a:latin typeface="Cambria Math" panose="02040503050406030204" pitchFamily="18" charset="0"/>
                                  </a:rPr>
                                </m:ctrlPr>
                              </m:sSubPr>
                              <m:e>
                                <m:r>
                                  <a:rPr lang="en-US" sz="1400" b="0" i="1" smtClean="0">
                                    <a:solidFill>
                                      <a:srgbClr val="0000FF"/>
                                    </a:solidFill>
                                    <a:latin typeface="Cambria Math" panose="02040503050406030204" pitchFamily="18" charset="0"/>
                                  </a:rPr>
                                  <m:t>𝑁</m:t>
                                </m:r>
                              </m:e>
                              <m:sub>
                                <m:r>
                                  <a:rPr lang="en-US" sz="1400" b="0" i="1" smtClean="0">
                                    <a:solidFill>
                                      <a:srgbClr val="0000FF"/>
                                    </a:solidFill>
                                    <a:latin typeface="Cambria Math" panose="02040503050406030204" pitchFamily="18" charset="0"/>
                                  </a:rPr>
                                  <m:t>1</m:t>
                                </m:r>
                              </m:sub>
                            </m:sSub>
                          </m:den>
                        </m:f>
                      </m:e>
                    </m:d>
                  </m:oMath>
                </a14:m>
                <a:endParaRPr lang="en-US" sz="1400" dirty="0">
                  <a:solidFill>
                    <a:srgbClr val="0000FF"/>
                  </a:solidFill>
                </a:endParaRPr>
              </a:p>
            </p:txBody>
          </p:sp>
        </mc:Choice>
        <mc:Fallback xmlns="">
          <p:sp>
            <p:nvSpPr>
              <p:cNvPr id="22" name="TextBox 21">
                <a:extLst>
                  <a:ext uri="{FF2B5EF4-FFF2-40B4-BE49-F238E27FC236}">
                    <a16:creationId xmlns:a16="http://schemas.microsoft.com/office/drawing/2014/main" id="{A7262482-D2F4-9243-8CDA-91C383DDE350}"/>
                  </a:ext>
                </a:extLst>
              </p:cNvPr>
              <p:cNvSpPr txBox="1">
                <a:spLocks noRot="1" noChangeAspect="1" noMove="1" noResize="1" noEditPoints="1" noAdjustHandles="1" noChangeArrowheads="1" noChangeShapeType="1" noTextEdit="1"/>
              </p:cNvSpPr>
              <p:nvPr/>
            </p:nvSpPr>
            <p:spPr>
              <a:xfrm>
                <a:off x="5192090" y="3112430"/>
                <a:ext cx="1998432" cy="414729"/>
              </a:xfrm>
              <a:prstGeom prst="rect">
                <a:avLst/>
              </a:prstGeom>
              <a:blipFill>
                <a:blip r:embed="rId9"/>
                <a:stretch>
                  <a:fillRect l="-633"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E08EE0-DC13-7F44-BD78-B24DFFF62575}"/>
                  </a:ext>
                </a:extLst>
              </p:cNvPr>
              <p:cNvSpPr txBox="1"/>
              <p:nvPr/>
            </p:nvSpPr>
            <p:spPr>
              <a:xfrm>
                <a:off x="7095969" y="3112430"/>
                <a:ext cx="1998432" cy="414729"/>
              </a:xfrm>
              <a:prstGeom prst="rect">
                <a:avLst/>
              </a:prstGeom>
              <a:noFill/>
            </p:spPr>
            <p:txBody>
              <a:bodyPr wrap="none" rtlCol="0">
                <a:spAutoFit/>
              </a:bodyPr>
              <a:lstStyle/>
              <a:p>
                <a:r>
                  <a:rPr lang="en-US" sz="1400" dirty="0">
                    <a:solidFill>
                      <a:srgbClr val="FF0000"/>
                    </a:solidFill>
                  </a:rPr>
                  <a:t>BIC for M</a:t>
                </a:r>
                <a:r>
                  <a:rPr lang="en-US" sz="1400" baseline="-25000" dirty="0">
                    <a:solidFill>
                      <a:srgbClr val="FF0000"/>
                    </a:solidFill>
                  </a:rPr>
                  <a:t>0</a:t>
                </a:r>
                <a:r>
                  <a:rPr lang="en-US" sz="1400" dirty="0">
                    <a:solidFill>
                      <a:srgbClr val="FF0000"/>
                    </a:solidFill>
                  </a:rPr>
                  <a:t> ignoring </a:t>
                </a:r>
                <a14:m>
                  <m:oMath xmlns:m="http://schemas.openxmlformats.org/officeDocument/2006/math">
                    <m:d>
                      <m:dPr>
                        <m:ctrlPr>
                          <a:rPr lang="en-US" sz="1400" i="1" smtClean="0">
                            <a:solidFill>
                              <a:srgbClr val="FF0000"/>
                            </a:solidFill>
                            <a:latin typeface="Cambria Math" panose="02040503050406030204" pitchFamily="18" charset="0"/>
                          </a:rPr>
                        </m:ctrlPr>
                      </m:dPr>
                      <m:e>
                        <m:f>
                          <m:fPr>
                            <m:type m:val="noBar"/>
                            <m:ctrlPr>
                              <a:rPr lang="en-US" sz="1400" i="1" smtClean="0">
                                <a:solidFill>
                                  <a:srgbClr val="FF0000"/>
                                </a:solidFill>
                                <a:latin typeface="Cambria Math" panose="02040503050406030204" pitchFamily="18" charset="0"/>
                              </a:rPr>
                            </m:ctrlPr>
                          </m:fPr>
                          <m:num>
                            <m:r>
                              <a:rPr lang="en-US" sz="1400" b="0" i="1" smtClean="0">
                                <a:solidFill>
                                  <a:srgbClr val="FF0000"/>
                                </a:solidFill>
                                <a:latin typeface="Cambria Math" panose="02040503050406030204" pitchFamily="18" charset="0"/>
                              </a:rPr>
                              <m:t>𝑁</m:t>
                            </m:r>
                          </m:num>
                          <m:den>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𝑁</m:t>
                                </m:r>
                              </m:e>
                              <m:sub>
                                <m:r>
                                  <a:rPr lang="en-US" sz="1400" b="0" i="1" smtClean="0">
                                    <a:solidFill>
                                      <a:srgbClr val="FF0000"/>
                                    </a:solidFill>
                                    <a:latin typeface="Cambria Math" panose="02040503050406030204" pitchFamily="18" charset="0"/>
                                  </a:rPr>
                                  <m:t>1</m:t>
                                </m:r>
                              </m:sub>
                            </m:sSub>
                          </m:den>
                        </m:f>
                      </m:e>
                    </m:d>
                  </m:oMath>
                </a14:m>
                <a:endParaRPr lang="en-US" sz="1400" dirty="0">
                  <a:solidFill>
                    <a:srgbClr val="FF0000"/>
                  </a:solidFill>
                </a:endParaRPr>
              </a:p>
            </p:txBody>
          </p:sp>
        </mc:Choice>
        <mc:Fallback xmlns="">
          <p:sp>
            <p:nvSpPr>
              <p:cNvPr id="23" name="TextBox 22">
                <a:extLst>
                  <a:ext uri="{FF2B5EF4-FFF2-40B4-BE49-F238E27FC236}">
                    <a16:creationId xmlns:a16="http://schemas.microsoft.com/office/drawing/2014/main" id="{A6E08EE0-DC13-7F44-BD78-B24DFFF62575}"/>
                  </a:ext>
                </a:extLst>
              </p:cNvPr>
              <p:cNvSpPr txBox="1">
                <a:spLocks noRot="1" noChangeAspect="1" noMove="1" noResize="1" noEditPoints="1" noAdjustHandles="1" noChangeArrowheads="1" noChangeShapeType="1" noTextEdit="1"/>
              </p:cNvSpPr>
              <p:nvPr/>
            </p:nvSpPr>
            <p:spPr>
              <a:xfrm>
                <a:off x="7095969" y="3112430"/>
                <a:ext cx="1998432" cy="414729"/>
              </a:xfrm>
              <a:prstGeom prst="rect">
                <a:avLst/>
              </a:prstGeom>
              <a:blipFill>
                <a:blip r:embed="rId10"/>
                <a:stretch>
                  <a:fillRect l="-633" b="-2941"/>
                </a:stretch>
              </a:blipFill>
            </p:spPr>
            <p:txBody>
              <a:bodyPr/>
              <a:lstStyle/>
              <a:p>
                <a:r>
                  <a:rPr lang="en-US">
                    <a:noFill/>
                  </a:rPr>
                  <a:t> </a:t>
                </a:r>
              </a:p>
            </p:txBody>
          </p:sp>
        </mc:Fallback>
      </mc:AlternateContent>
    </p:spTree>
    <p:extLst>
      <p:ext uri="{BB962C8B-B14F-4D97-AF65-F5344CB8AC3E}">
        <p14:creationId xmlns:p14="http://schemas.microsoft.com/office/powerpoint/2010/main" val="192052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Bayesian Decision Theory</a:t>
            </a:r>
          </a:p>
        </p:txBody>
      </p:sp>
    </p:spTree>
    <p:extLst>
      <p:ext uri="{BB962C8B-B14F-4D97-AF65-F5344CB8AC3E}">
        <p14:creationId xmlns:p14="http://schemas.microsoft.com/office/powerpoint/2010/main" val="3239047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88938"/>
          <a:stretch/>
        </p:blipFill>
        <p:spPr>
          <a:xfrm>
            <a:off x="431800" y="1201740"/>
            <a:ext cx="8280000" cy="541047"/>
          </a:xfrm>
          <a:prstGeom prst="rect">
            <a:avLst/>
          </a:prstGeom>
        </p:spPr>
      </p:pic>
    </p:spTree>
    <p:extLst>
      <p:ext uri="{BB962C8B-B14F-4D97-AF65-F5344CB8AC3E}">
        <p14:creationId xmlns:p14="http://schemas.microsoft.com/office/powerpoint/2010/main" val="403392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Problems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00" y="1358744"/>
            <a:ext cx="8280000" cy="336659"/>
          </a:xfrm>
          <a:prstGeom prst="rect">
            <a:avLst/>
          </a:prstGeom>
        </p:spPr>
      </p:pic>
      <p:pic>
        <p:nvPicPr>
          <p:cNvPr id="9" name="Picture 2"/>
          <p:cNvPicPr>
            <a:picLocks noChangeAspect="1" noChangeArrowheads="1"/>
          </p:cNvPicPr>
          <p:nvPr/>
        </p:nvPicPr>
        <p:blipFill>
          <a:blip r:embed="rId4" cstate="print"/>
          <a:srcRect/>
          <a:stretch>
            <a:fillRect/>
          </a:stretch>
        </p:blipFill>
        <p:spPr bwMode="auto">
          <a:xfrm>
            <a:off x="949163" y="1970088"/>
            <a:ext cx="7560000" cy="4358118"/>
          </a:xfrm>
          <a:prstGeom prst="rect">
            <a:avLst/>
          </a:prstGeom>
          <a:noFill/>
          <a:ln w="9525">
            <a:noFill/>
            <a:miter lim="800000"/>
            <a:headEnd/>
            <a:tailEnd/>
          </a:ln>
        </p:spPr>
      </p:pic>
      <p:sp>
        <p:nvSpPr>
          <p:cNvPr id="5" name="TextBox 4">
            <a:extLst>
              <a:ext uri="{FF2B5EF4-FFF2-40B4-BE49-F238E27FC236}">
                <a16:creationId xmlns:a16="http://schemas.microsoft.com/office/drawing/2014/main" id="{D5B4B31D-9BE7-D54B-ADC3-4256F74C7A50}"/>
              </a:ext>
            </a:extLst>
          </p:cNvPr>
          <p:cNvSpPr txBox="1"/>
          <p:nvPr/>
        </p:nvSpPr>
        <p:spPr>
          <a:xfrm rot="16200000">
            <a:off x="140126" y="5036457"/>
            <a:ext cx="1003480" cy="369332"/>
          </a:xfrm>
          <a:prstGeom prst="rect">
            <a:avLst/>
          </a:prstGeom>
          <a:noFill/>
        </p:spPr>
        <p:txBody>
          <a:bodyPr wrap="none" rtlCol="0">
            <a:spAutoFit/>
          </a:bodyPr>
          <a:lstStyle/>
          <a:p>
            <a:r>
              <a:rPr lang="en-US" dirty="0"/>
              <a:t>log-scale</a:t>
            </a:r>
          </a:p>
        </p:txBody>
      </p:sp>
    </p:spTree>
    <p:extLst>
      <p:ext uri="{BB962C8B-B14F-4D97-AF65-F5344CB8AC3E}">
        <p14:creationId xmlns:p14="http://schemas.microsoft.com/office/powerpoint/2010/main" val="217683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70709"/>
          <a:stretch/>
        </p:blipFill>
        <p:spPr>
          <a:xfrm>
            <a:off x="431800" y="1201740"/>
            <a:ext cx="8280000" cy="1432706"/>
          </a:xfrm>
          <a:prstGeom prst="rect">
            <a:avLst/>
          </a:prstGeom>
        </p:spPr>
      </p:pic>
    </p:spTree>
    <p:extLst>
      <p:ext uri="{BB962C8B-B14F-4D97-AF65-F5344CB8AC3E}">
        <p14:creationId xmlns:p14="http://schemas.microsoft.com/office/powerpoint/2010/main" val="1043294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54725"/>
          <a:stretch/>
        </p:blipFill>
        <p:spPr>
          <a:xfrm>
            <a:off x="431800" y="1201739"/>
            <a:ext cx="8280000" cy="2214561"/>
          </a:xfrm>
          <a:prstGeom prst="rect">
            <a:avLst/>
          </a:prstGeom>
        </p:spPr>
      </p:pic>
    </p:spTree>
    <p:extLst>
      <p:ext uri="{BB962C8B-B14F-4D97-AF65-F5344CB8AC3E}">
        <p14:creationId xmlns:p14="http://schemas.microsoft.com/office/powerpoint/2010/main" val="3278931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26242"/>
          <a:stretch/>
        </p:blipFill>
        <p:spPr>
          <a:xfrm>
            <a:off x="431800" y="1201739"/>
            <a:ext cx="8280000" cy="3607812"/>
          </a:xfrm>
          <a:prstGeom prst="rect">
            <a:avLst/>
          </a:prstGeom>
        </p:spPr>
      </p:pic>
      <p:sp>
        <p:nvSpPr>
          <p:cNvPr id="7" name="Rectangle 6">
            <a:extLst>
              <a:ext uri="{FF2B5EF4-FFF2-40B4-BE49-F238E27FC236}">
                <a16:creationId xmlns:a16="http://schemas.microsoft.com/office/drawing/2014/main" id="{12070EB9-1D5D-C74B-AC19-A2ECF8CBA7D5}"/>
              </a:ext>
            </a:extLst>
          </p:cNvPr>
          <p:cNvSpPr/>
          <p:nvPr/>
        </p:nvSpPr>
        <p:spPr>
          <a:xfrm>
            <a:off x="4844716" y="3824584"/>
            <a:ext cx="3867084" cy="14928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27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26242"/>
          <a:stretch/>
        </p:blipFill>
        <p:spPr>
          <a:xfrm>
            <a:off x="431800" y="1201739"/>
            <a:ext cx="8280000" cy="3607812"/>
          </a:xfrm>
          <a:prstGeom prst="rect">
            <a:avLst/>
          </a:prstGeom>
        </p:spPr>
      </p:pic>
    </p:spTree>
    <p:extLst>
      <p:ext uri="{BB962C8B-B14F-4D97-AF65-F5344CB8AC3E}">
        <p14:creationId xmlns:p14="http://schemas.microsoft.com/office/powerpoint/2010/main" val="598628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13260"/>
          <a:stretch/>
        </p:blipFill>
        <p:spPr>
          <a:xfrm>
            <a:off x="431800" y="1201738"/>
            <a:ext cx="8280000" cy="4242781"/>
          </a:xfrm>
          <a:prstGeom prst="rect">
            <a:avLst/>
          </a:prstGeom>
        </p:spPr>
      </p:pic>
    </p:spTree>
    <p:extLst>
      <p:ext uri="{BB962C8B-B14F-4D97-AF65-F5344CB8AC3E}">
        <p14:creationId xmlns:p14="http://schemas.microsoft.com/office/powerpoint/2010/main" val="179306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Posterior Expected Loss</a:t>
            </a:r>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1201738"/>
            <a:ext cx="8280000" cy="4891388"/>
          </a:xfrm>
          <a:prstGeom prst="rect">
            <a:avLst/>
          </a:prstGeom>
        </p:spPr>
      </p:pic>
    </p:spTree>
    <p:extLst>
      <p:ext uri="{BB962C8B-B14F-4D97-AF65-F5344CB8AC3E}">
        <p14:creationId xmlns:p14="http://schemas.microsoft.com/office/powerpoint/2010/main" val="3385054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t="1" b="82294"/>
          <a:stretch/>
        </p:blipFill>
        <p:spPr>
          <a:xfrm>
            <a:off x="432000" y="1115819"/>
            <a:ext cx="8280000" cy="951207"/>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spTree>
    <p:extLst>
      <p:ext uri="{BB962C8B-B14F-4D97-AF65-F5344CB8AC3E}">
        <p14:creationId xmlns:p14="http://schemas.microsoft.com/office/powerpoint/2010/main" val="632483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t="1" b="71363"/>
          <a:stretch/>
        </p:blipFill>
        <p:spPr>
          <a:xfrm>
            <a:off x="432000" y="1115819"/>
            <a:ext cx="8280000" cy="1538481"/>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spTree>
    <p:extLst>
      <p:ext uri="{BB962C8B-B14F-4D97-AF65-F5344CB8AC3E}">
        <p14:creationId xmlns:p14="http://schemas.microsoft.com/office/powerpoint/2010/main" val="1305442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t="1" b="48818"/>
          <a:stretch/>
        </p:blipFill>
        <p:spPr>
          <a:xfrm>
            <a:off x="432000" y="1115819"/>
            <a:ext cx="8280000" cy="2749702"/>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pic>
        <p:nvPicPr>
          <p:cNvPr id="2" name="Picture 1"/>
          <p:cNvPicPr>
            <a:picLocks noChangeAspect="1"/>
          </p:cNvPicPr>
          <p:nvPr/>
        </p:nvPicPr>
        <p:blipFill>
          <a:blip r:embed="rId5"/>
          <a:stretch>
            <a:fillRect/>
          </a:stretch>
        </p:blipFill>
        <p:spPr>
          <a:xfrm>
            <a:off x="4419600" y="2654300"/>
            <a:ext cx="3352800" cy="1211221"/>
          </a:xfrm>
          <a:prstGeom prst="rect">
            <a:avLst/>
          </a:prstGeom>
        </p:spPr>
      </p:pic>
    </p:spTree>
    <p:extLst>
      <p:ext uri="{BB962C8B-B14F-4D97-AF65-F5344CB8AC3E}">
        <p14:creationId xmlns:p14="http://schemas.microsoft.com/office/powerpoint/2010/main" val="3188139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23199"/>
          <a:stretch/>
        </p:blipFill>
        <p:spPr>
          <a:xfrm>
            <a:off x="432000" y="1115818"/>
            <a:ext cx="8280000" cy="4126051"/>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pic>
        <p:nvPicPr>
          <p:cNvPr id="2" name="Picture 1"/>
          <p:cNvPicPr>
            <a:picLocks noChangeAspect="1"/>
          </p:cNvPicPr>
          <p:nvPr/>
        </p:nvPicPr>
        <p:blipFill>
          <a:blip r:embed="rId5"/>
          <a:stretch>
            <a:fillRect/>
          </a:stretch>
        </p:blipFill>
        <p:spPr>
          <a:xfrm>
            <a:off x="4419600" y="2654300"/>
            <a:ext cx="3352800" cy="1211221"/>
          </a:xfrm>
          <a:prstGeom prst="rect">
            <a:avLst/>
          </a:prstGeom>
        </p:spPr>
      </p:pic>
      <p:sp>
        <p:nvSpPr>
          <p:cNvPr id="5" name="Rectangle 4"/>
          <p:cNvSpPr/>
          <p:nvPr/>
        </p:nvSpPr>
        <p:spPr>
          <a:xfrm>
            <a:off x="5256027" y="4444781"/>
            <a:ext cx="1999722" cy="797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42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Problems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 y="1417638"/>
            <a:ext cx="8280000" cy="609767"/>
          </a:xfrm>
          <a:prstGeom prst="rect">
            <a:avLst/>
          </a:prstGeom>
        </p:spPr>
      </p:pic>
      <p:pic>
        <p:nvPicPr>
          <p:cNvPr id="5" name="Picture 4"/>
          <p:cNvPicPr>
            <a:picLocks noChangeAspect="1"/>
          </p:cNvPicPr>
          <p:nvPr/>
        </p:nvPicPr>
        <p:blipFill>
          <a:blip r:embed="rId4"/>
          <a:stretch>
            <a:fillRect/>
          </a:stretch>
        </p:blipFill>
        <p:spPr>
          <a:xfrm>
            <a:off x="409163" y="2819400"/>
            <a:ext cx="8640000" cy="3176992"/>
          </a:xfrm>
          <a:prstGeom prst="rect">
            <a:avLst/>
          </a:prstGeom>
        </p:spPr>
      </p:pic>
      <p:sp>
        <p:nvSpPr>
          <p:cNvPr id="6" name="TextBox 5"/>
          <p:cNvSpPr txBox="1"/>
          <p:nvPr/>
        </p:nvSpPr>
        <p:spPr>
          <a:xfrm>
            <a:off x="3544666" y="5219700"/>
            <a:ext cx="505267" cy="369332"/>
          </a:xfrm>
          <a:prstGeom prst="rect">
            <a:avLst/>
          </a:prstGeom>
          <a:noFill/>
        </p:spPr>
        <p:txBody>
          <a:bodyPr wrap="none" rtlCol="0">
            <a:spAutoFit/>
          </a:bodyPr>
          <a:lstStyle/>
          <a:p>
            <a:r>
              <a:rPr lang="en-US" dirty="0" err="1"/>
              <a:t>pdf</a:t>
            </a:r>
            <a:endParaRPr lang="en-US" dirty="0"/>
          </a:p>
        </p:txBody>
      </p:sp>
      <p:cxnSp>
        <p:nvCxnSpPr>
          <p:cNvPr id="8" name="Straight Connector 7"/>
          <p:cNvCxnSpPr/>
          <p:nvPr/>
        </p:nvCxnSpPr>
        <p:spPr>
          <a:xfrm flipV="1">
            <a:off x="3238500" y="5473700"/>
            <a:ext cx="344266" cy="1915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93866" y="2342634"/>
            <a:ext cx="739881" cy="369332"/>
          </a:xfrm>
          <a:prstGeom prst="rect">
            <a:avLst/>
          </a:prstGeom>
          <a:noFill/>
        </p:spPr>
        <p:txBody>
          <a:bodyPr wrap="none" rtlCol="0">
            <a:spAutoFit/>
          </a:bodyPr>
          <a:lstStyle/>
          <a:p>
            <a:r>
              <a:rPr lang="en-US" dirty="0"/>
              <a:t>Mode</a:t>
            </a:r>
          </a:p>
        </p:txBody>
      </p:sp>
      <p:cxnSp>
        <p:nvCxnSpPr>
          <p:cNvPr id="11" name="Straight Connector 10"/>
          <p:cNvCxnSpPr/>
          <p:nvPr/>
        </p:nvCxnSpPr>
        <p:spPr>
          <a:xfrm flipV="1">
            <a:off x="3138266" y="2590800"/>
            <a:ext cx="406400" cy="5725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69766" y="2368034"/>
            <a:ext cx="728723" cy="369332"/>
          </a:xfrm>
          <a:prstGeom prst="rect">
            <a:avLst/>
          </a:prstGeom>
          <a:noFill/>
        </p:spPr>
        <p:txBody>
          <a:bodyPr wrap="none" rtlCol="0">
            <a:spAutoFit/>
          </a:bodyPr>
          <a:lstStyle/>
          <a:p>
            <a:r>
              <a:rPr lang="en-US" dirty="0"/>
              <a:t>Mean</a:t>
            </a:r>
          </a:p>
        </p:txBody>
      </p:sp>
      <p:cxnSp>
        <p:nvCxnSpPr>
          <p:cNvPr id="15" name="Straight Connector 14"/>
          <p:cNvCxnSpPr>
            <a:endCxn id="14" idx="2"/>
          </p:cNvCxnSpPr>
          <p:nvPr/>
        </p:nvCxnSpPr>
        <p:spPr>
          <a:xfrm flipH="1" flipV="1">
            <a:off x="1534128" y="2737366"/>
            <a:ext cx="423041" cy="3624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255229" y="2590800"/>
            <a:ext cx="294671" cy="2735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511800" y="2324100"/>
            <a:ext cx="739881" cy="369332"/>
          </a:xfrm>
          <a:prstGeom prst="rect">
            <a:avLst/>
          </a:prstGeom>
          <a:noFill/>
        </p:spPr>
        <p:txBody>
          <a:bodyPr wrap="none" rtlCol="0">
            <a:spAutoFit/>
          </a:bodyPr>
          <a:lstStyle/>
          <a:p>
            <a:r>
              <a:rPr lang="en-US" dirty="0"/>
              <a:t>Mode</a:t>
            </a:r>
          </a:p>
        </p:txBody>
      </p:sp>
      <p:sp>
        <p:nvSpPr>
          <p:cNvPr id="21" name="TextBox 20"/>
          <p:cNvSpPr txBox="1"/>
          <p:nvPr/>
        </p:nvSpPr>
        <p:spPr>
          <a:xfrm>
            <a:off x="996533" y="5996392"/>
            <a:ext cx="2796070" cy="369332"/>
          </a:xfrm>
          <a:prstGeom prst="rect">
            <a:avLst/>
          </a:prstGeom>
          <a:noFill/>
        </p:spPr>
        <p:txBody>
          <a:bodyPr wrap="none" rtlCol="0">
            <a:spAutoFit/>
          </a:bodyPr>
          <a:lstStyle/>
          <a:p>
            <a:r>
              <a:rPr lang="en-US" dirty="0"/>
              <a:t>Bimodal Distribution (black)</a:t>
            </a:r>
          </a:p>
        </p:txBody>
      </p:sp>
      <p:sp>
        <p:nvSpPr>
          <p:cNvPr id="22" name="TextBox 21"/>
          <p:cNvSpPr txBox="1"/>
          <p:nvPr/>
        </p:nvSpPr>
        <p:spPr>
          <a:xfrm>
            <a:off x="5730901" y="5996392"/>
            <a:ext cx="2676597" cy="369332"/>
          </a:xfrm>
          <a:prstGeom prst="rect">
            <a:avLst/>
          </a:prstGeom>
          <a:noFill/>
        </p:spPr>
        <p:txBody>
          <a:bodyPr wrap="none" rtlCol="0">
            <a:spAutoFit/>
          </a:bodyPr>
          <a:lstStyle/>
          <a:p>
            <a:r>
              <a:rPr lang="en-US" dirty="0">
                <a:solidFill>
                  <a:srgbClr val="000090"/>
                </a:solidFill>
              </a:rPr>
              <a:t>Skewed Distribution (blue)</a:t>
            </a:r>
          </a:p>
        </p:txBody>
      </p:sp>
    </p:spTree>
    <p:extLst>
      <p:ext uri="{BB962C8B-B14F-4D97-AF65-F5344CB8AC3E}">
        <p14:creationId xmlns:p14="http://schemas.microsoft.com/office/powerpoint/2010/main" val="1378514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pic>
        <p:nvPicPr>
          <p:cNvPr id="2" name="Picture 1"/>
          <p:cNvPicPr>
            <a:picLocks noChangeAspect="1"/>
          </p:cNvPicPr>
          <p:nvPr/>
        </p:nvPicPr>
        <p:blipFill>
          <a:blip r:embed="rId4"/>
          <a:stretch>
            <a:fillRect/>
          </a:stretch>
        </p:blipFill>
        <p:spPr>
          <a:xfrm>
            <a:off x="4419600" y="2654300"/>
            <a:ext cx="3352800" cy="1211221"/>
          </a:xfrm>
          <a:prstGeom prst="rect">
            <a:avLst/>
          </a:prstGeom>
        </p:spPr>
      </p:pic>
      <p:pic>
        <p:nvPicPr>
          <p:cNvPr id="7" name="Picture 6" descr="latex-image-1.pdf"/>
          <p:cNvPicPr>
            <a:picLocks noChangeAspect="1"/>
          </p:cNvPicPr>
          <p:nvPr/>
        </p:nvPicPr>
        <p:blipFill rotWithShape="1">
          <a:blip r:embed="rId5">
            <a:extLst>
              <a:ext uri="{28A0092B-C50C-407E-A947-70E740481C1C}">
                <a14:useLocalDpi xmlns:a14="http://schemas.microsoft.com/office/drawing/2010/main" val="0"/>
              </a:ext>
            </a:extLst>
          </a:blip>
          <a:srcRect b="23199"/>
          <a:stretch/>
        </p:blipFill>
        <p:spPr>
          <a:xfrm>
            <a:off x="432000" y="1115818"/>
            <a:ext cx="8280000" cy="4126051"/>
          </a:xfrm>
          <a:prstGeom prst="rect">
            <a:avLst/>
          </a:prstGeom>
        </p:spPr>
      </p:pic>
    </p:spTree>
    <p:extLst>
      <p:ext uri="{BB962C8B-B14F-4D97-AF65-F5344CB8AC3E}">
        <p14:creationId xmlns:p14="http://schemas.microsoft.com/office/powerpoint/2010/main" val="26450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pic>
        <p:nvPicPr>
          <p:cNvPr id="2" name="Picture 1"/>
          <p:cNvPicPr>
            <a:picLocks noChangeAspect="1"/>
          </p:cNvPicPr>
          <p:nvPr/>
        </p:nvPicPr>
        <p:blipFill>
          <a:blip r:embed="rId4"/>
          <a:stretch>
            <a:fillRect/>
          </a:stretch>
        </p:blipFill>
        <p:spPr>
          <a:xfrm>
            <a:off x="4419600" y="2654300"/>
            <a:ext cx="3352800" cy="1211221"/>
          </a:xfrm>
          <a:prstGeom prst="rect">
            <a:avLst/>
          </a:prstGeom>
        </p:spPr>
      </p:pic>
      <p:pic>
        <p:nvPicPr>
          <p:cNvPr id="9" name="Picture 8" descr="latex-image-1.pdf"/>
          <p:cNvPicPr>
            <a:picLocks noChangeAspect="1"/>
          </p:cNvPicPr>
          <p:nvPr/>
        </p:nvPicPr>
        <p:blipFill rotWithShape="1">
          <a:blip r:embed="rId5">
            <a:extLst>
              <a:ext uri="{28A0092B-C50C-407E-A947-70E740481C1C}">
                <a14:useLocalDpi xmlns:a14="http://schemas.microsoft.com/office/drawing/2010/main" val="0"/>
              </a:ext>
            </a:extLst>
          </a:blip>
          <a:srcRect b="11380"/>
          <a:stretch/>
        </p:blipFill>
        <p:spPr>
          <a:xfrm>
            <a:off x="432000" y="1115818"/>
            <a:ext cx="8280000" cy="4761020"/>
          </a:xfrm>
          <a:prstGeom prst="rect">
            <a:avLst/>
          </a:prstGeom>
        </p:spPr>
      </p:pic>
    </p:spTree>
    <p:extLst>
      <p:ext uri="{BB962C8B-B14F-4D97-AF65-F5344CB8AC3E}">
        <p14:creationId xmlns:p14="http://schemas.microsoft.com/office/powerpoint/2010/main" val="2927426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1115818"/>
            <a:ext cx="8280000" cy="5372406"/>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p:sp>
        <p:nvSpPr>
          <p:cNvPr id="11" name="Title 1"/>
          <p:cNvSpPr>
            <a:spLocks noGrp="1"/>
          </p:cNvSpPr>
          <p:nvPr>
            <p:ph type="title"/>
          </p:nvPr>
        </p:nvSpPr>
        <p:spPr>
          <a:xfrm>
            <a:off x="457200" y="58738"/>
            <a:ext cx="8229600" cy="1143000"/>
          </a:xfrm>
        </p:spPr>
        <p:txBody>
          <a:bodyPr>
            <a:normAutofit/>
          </a:bodyPr>
          <a:lstStyle/>
          <a:p>
            <a:r>
              <a:rPr lang="en-US" sz="3400" dirty="0"/>
              <a:t>MAP Estimate Minimizes 0-1 Loss</a:t>
            </a:r>
          </a:p>
        </p:txBody>
      </p:sp>
      <p:pic>
        <p:nvPicPr>
          <p:cNvPr id="2" name="Picture 1"/>
          <p:cNvPicPr>
            <a:picLocks noChangeAspect="1"/>
          </p:cNvPicPr>
          <p:nvPr/>
        </p:nvPicPr>
        <p:blipFill>
          <a:blip r:embed="rId5"/>
          <a:stretch>
            <a:fillRect/>
          </a:stretch>
        </p:blipFill>
        <p:spPr>
          <a:xfrm>
            <a:off x="4419600" y="2654300"/>
            <a:ext cx="3352800" cy="1211221"/>
          </a:xfrm>
          <a:prstGeom prst="rect">
            <a:avLst/>
          </a:prstGeom>
        </p:spPr>
      </p:pic>
    </p:spTree>
    <p:extLst>
      <p:ext uri="{BB962C8B-B14F-4D97-AF65-F5344CB8AC3E}">
        <p14:creationId xmlns:p14="http://schemas.microsoft.com/office/powerpoint/2010/main" val="2927426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4"/>
                <a:stretch>
                  <a:fillRect/>
                </a:stretch>
              </a:blipFill>
            </p:spPr>
            <p:txBody>
              <a:bodyPr/>
              <a:lstStyle/>
              <a:p>
                <a:r>
                  <a:rPr lang="en-US">
                    <a:noFill/>
                  </a:rPr>
                  <a:t> </a:t>
                </a:r>
              </a:p>
            </p:txBody>
          </p:sp>
        </mc:Fallback>
      </mc:AlternateContent>
      <p:pic>
        <p:nvPicPr>
          <p:cNvPr id="2" name="Picture 1" descr="latex-image-1.pdf"/>
          <p:cNvPicPr>
            <a:picLocks noChangeAspect="1"/>
          </p:cNvPicPr>
          <p:nvPr/>
        </p:nvPicPr>
        <p:blipFill rotWithShape="1">
          <a:blip r:embed="rId5">
            <a:extLst>
              <a:ext uri="{28A0092B-C50C-407E-A947-70E740481C1C}">
                <a14:useLocalDpi xmlns:a14="http://schemas.microsoft.com/office/drawing/2010/main" val="0"/>
              </a:ext>
            </a:extLst>
          </a:blip>
          <a:srcRect b="89325"/>
          <a:stretch/>
        </p:blipFill>
        <p:spPr>
          <a:xfrm>
            <a:off x="431800" y="1268701"/>
            <a:ext cx="8280000" cy="528125"/>
          </a:xfrm>
          <a:prstGeom prst="rect">
            <a:avLst/>
          </a:prstGeom>
        </p:spPr>
      </p:pic>
      <p:sp>
        <p:nvSpPr>
          <p:cNvPr id="4" name="Rectangle 3"/>
          <p:cNvSpPr/>
          <p:nvPr/>
        </p:nvSpPr>
        <p:spPr>
          <a:xfrm>
            <a:off x="4680093" y="2323715"/>
            <a:ext cx="2224353" cy="7025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43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64316"/>
          <a:stretch/>
        </p:blipFill>
        <p:spPr>
          <a:xfrm>
            <a:off x="431800" y="1268700"/>
            <a:ext cx="8280000" cy="1757534"/>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5"/>
                <a:stretch>
                  <a:fillRect/>
                </a:stretch>
              </a:blipFill>
            </p:spPr>
            <p:txBody>
              <a:bodyPr/>
              <a:lstStyle/>
              <a:p>
                <a:r>
                  <a:rPr lang="en-US">
                    <a:noFill/>
                  </a:rPr>
                  <a:t> </a:t>
                </a:r>
              </a:p>
            </p:txBody>
          </p:sp>
        </mc:Fallback>
      </mc:AlternateContent>
      <p:sp>
        <p:nvSpPr>
          <p:cNvPr id="4" name="Rectangle 3"/>
          <p:cNvSpPr/>
          <p:nvPr/>
        </p:nvSpPr>
        <p:spPr>
          <a:xfrm>
            <a:off x="4680093" y="2323715"/>
            <a:ext cx="2224353" cy="7025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513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4"/>
                <a:stretch>
                  <a:fillRect/>
                </a:stretch>
              </a:blipFill>
            </p:spPr>
            <p:txBody>
              <a:bodyPr/>
              <a:lstStyle/>
              <a:p>
                <a:r>
                  <a:rPr lang="en-US">
                    <a:noFill/>
                  </a:rPr>
                  <a:t> </a:t>
                </a:r>
              </a:p>
            </p:txBody>
          </p:sp>
        </mc:Fallback>
      </mc:AlternateContent>
      <p:pic>
        <p:nvPicPr>
          <p:cNvPr id="6" name="Picture 5" descr="latex-image-1.pdf"/>
          <p:cNvPicPr>
            <a:picLocks noChangeAspect="1"/>
          </p:cNvPicPr>
          <p:nvPr/>
        </p:nvPicPr>
        <p:blipFill rotWithShape="1">
          <a:blip r:embed="rId5">
            <a:extLst>
              <a:ext uri="{28A0092B-C50C-407E-A947-70E740481C1C}">
                <a14:useLocalDpi xmlns:a14="http://schemas.microsoft.com/office/drawing/2010/main" val="0"/>
              </a:ext>
            </a:extLst>
          </a:blip>
          <a:srcRect b="64041"/>
          <a:stretch/>
        </p:blipFill>
        <p:spPr>
          <a:xfrm>
            <a:off x="431800" y="1268700"/>
            <a:ext cx="8280000" cy="1771044"/>
          </a:xfrm>
          <a:prstGeom prst="rect">
            <a:avLst/>
          </a:prstGeom>
        </p:spPr>
      </p:pic>
    </p:spTree>
    <p:extLst>
      <p:ext uri="{BB962C8B-B14F-4D97-AF65-F5344CB8AC3E}">
        <p14:creationId xmlns:p14="http://schemas.microsoft.com/office/powerpoint/2010/main" val="988623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4"/>
                <a:stretch>
                  <a:fillRect/>
                </a:stretch>
              </a:blipFill>
            </p:spPr>
            <p:txBody>
              <a:bodyPr/>
              <a:lstStyle/>
              <a:p>
                <a:r>
                  <a:rPr lang="en-US">
                    <a:noFill/>
                  </a:rPr>
                  <a:t> </a:t>
                </a:r>
              </a:p>
            </p:txBody>
          </p:sp>
        </mc:Fallback>
      </mc:AlternateContent>
      <p:pic>
        <p:nvPicPr>
          <p:cNvPr id="7" name="Picture 6" descr="latex-image-1.pdf"/>
          <p:cNvPicPr>
            <a:picLocks noChangeAspect="1"/>
          </p:cNvPicPr>
          <p:nvPr/>
        </p:nvPicPr>
        <p:blipFill rotWithShape="1">
          <a:blip r:embed="rId5">
            <a:extLst>
              <a:ext uri="{28A0092B-C50C-407E-A947-70E740481C1C}">
                <a14:useLocalDpi xmlns:a14="http://schemas.microsoft.com/office/drawing/2010/main" val="0"/>
              </a:ext>
            </a:extLst>
          </a:blip>
          <a:srcRect b="51972"/>
          <a:stretch/>
        </p:blipFill>
        <p:spPr>
          <a:xfrm>
            <a:off x="431800" y="1268700"/>
            <a:ext cx="8280000" cy="2365483"/>
          </a:xfrm>
          <a:prstGeom prst="rect">
            <a:avLst/>
          </a:prstGeom>
        </p:spPr>
      </p:pic>
    </p:spTree>
    <p:extLst>
      <p:ext uri="{BB962C8B-B14F-4D97-AF65-F5344CB8AC3E}">
        <p14:creationId xmlns:p14="http://schemas.microsoft.com/office/powerpoint/2010/main" val="654758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4"/>
                <a:stretch>
                  <a:fillRect/>
                </a:stretch>
              </a:blipFill>
            </p:spPr>
            <p:txBody>
              <a:bodyPr/>
              <a:lstStyle/>
              <a:p>
                <a:r>
                  <a:rPr lang="en-US">
                    <a:noFill/>
                  </a:rPr>
                  <a:t> </a:t>
                </a:r>
              </a:p>
            </p:txBody>
          </p:sp>
        </mc:Fallback>
      </mc:AlternateContent>
      <p:pic>
        <p:nvPicPr>
          <p:cNvPr id="7" name="Picture 6" descr="latex-image-1.pdf"/>
          <p:cNvPicPr>
            <a:picLocks noChangeAspect="1"/>
          </p:cNvPicPr>
          <p:nvPr/>
        </p:nvPicPr>
        <p:blipFill rotWithShape="1">
          <a:blip r:embed="rId5">
            <a:extLst>
              <a:ext uri="{28A0092B-C50C-407E-A947-70E740481C1C}">
                <a14:useLocalDpi xmlns:a14="http://schemas.microsoft.com/office/drawing/2010/main" val="0"/>
              </a:ext>
            </a:extLst>
          </a:blip>
          <a:srcRect b="23170"/>
          <a:stretch/>
        </p:blipFill>
        <p:spPr>
          <a:xfrm>
            <a:off x="431800" y="1268700"/>
            <a:ext cx="8280000" cy="3784030"/>
          </a:xfrm>
          <a:prstGeom prst="rect">
            <a:avLst/>
          </a:prstGeom>
        </p:spPr>
      </p:pic>
    </p:spTree>
    <p:extLst>
      <p:ext uri="{BB962C8B-B14F-4D97-AF65-F5344CB8AC3E}">
        <p14:creationId xmlns:p14="http://schemas.microsoft.com/office/powerpoint/2010/main" val="1152491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4"/>
                <a:stretch>
                  <a:fillRect/>
                </a:stretch>
              </a:blipFill>
            </p:spPr>
            <p:txBody>
              <a:bodyPr/>
              <a:lstStyle/>
              <a:p>
                <a:r>
                  <a:rPr lang="en-US">
                    <a:noFill/>
                  </a:rPr>
                  <a:t> </a:t>
                </a:r>
              </a:p>
            </p:txBody>
          </p:sp>
        </mc:Fallback>
      </mc:AlternateContent>
      <p:pic>
        <p:nvPicPr>
          <p:cNvPr id="7" name="Picture 6" descr="latex-image-1.pdf"/>
          <p:cNvPicPr>
            <a:picLocks noChangeAspect="1"/>
          </p:cNvPicPr>
          <p:nvPr/>
        </p:nvPicPr>
        <p:blipFill rotWithShape="1">
          <a:blip r:embed="rId5">
            <a:extLst>
              <a:ext uri="{28A0092B-C50C-407E-A947-70E740481C1C}">
                <a14:useLocalDpi xmlns:a14="http://schemas.microsoft.com/office/drawing/2010/main" val="0"/>
              </a:ext>
            </a:extLst>
          </a:blip>
          <a:srcRect b="13844"/>
          <a:stretch/>
        </p:blipFill>
        <p:spPr>
          <a:xfrm>
            <a:off x="431800" y="1268700"/>
            <a:ext cx="8280000" cy="4243369"/>
          </a:xfrm>
          <a:prstGeom prst="rect">
            <a:avLst/>
          </a:prstGeom>
        </p:spPr>
      </p:pic>
    </p:spTree>
    <p:extLst>
      <p:ext uri="{BB962C8B-B14F-4D97-AF65-F5344CB8AC3E}">
        <p14:creationId xmlns:p14="http://schemas.microsoft.com/office/powerpoint/2010/main" val="24417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268700"/>
            <a:ext cx="8280000" cy="4925236"/>
          </a:xfrm>
          <a:prstGeom prst="rect">
            <a:avLst/>
          </a:prstGeom>
        </p:spPr>
      </p:pic>
      <p:pic>
        <p:nvPicPr>
          <p:cNvPr id="3" name="Picture 2"/>
          <p:cNvPicPr>
            <a:picLocks noChangeAspect="1"/>
          </p:cNvPicPr>
          <p:nvPr/>
        </p:nvPicPr>
        <p:blipFill>
          <a:blip r:embed="rId4"/>
          <a:stretch>
            <a:fillRect/>
          </a:stretch>
        </p:blipFill>
        <p:spPr>
          <a:xfrm>
            <a:off x="4559300" y="3416300"/>
            <a:ext cx="12700" cy="12700"/>
          </a:xfrm>
          <a:prstGeom prst="rect">
            <a:avLst/>
          </a:prstGeom>
        </p:spPr>
      </p:pic>
      <p:pic>
        <p:nvPicPr>
          <p:cNvPr id="8" name="Picture 7"/>
          <p:cNvPicPr>
            <a:picLocks noChangeAspect="1"/>
          </p:cNvPicPr>
          <p:nvPr/>
        </p:nvPicPr>
        <p:blipFill>
          <a:blip r:embed="rId4"/>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58738"/>
                <a:ext cx="8229600" cy="1143000"/>
              </a:xfrm>
            </p:spPr>
            <p:txBody>
              <a:bodyPr>
                <a:normAutofit/>
              </a:bodyPr>
              <a:lstStyle/>
              <a:p>
                <a:r>
                  <a:rPr lang="en-US" sz="3400" dirty="0"/>
                  <a:t>Posterior Mean Minimizes </a:t>
                </a:r>
                <a14:m>
                  <m:oMath xmlns:m="http://schemas.openxmlformats.org/officeDocument/2006/math">
                    <m:r>
                      <a:rPr lang="en-US" sz="3400" i="1" dirty="0" smtClean="0">
                        <a:latin typeface="Cambria Math" panose="02040503050406030204" pitchFamily="18" charset="0"/>
                      </a:rPr>
                      <m:t>𝑙</m:t>
                    </m:r>
                    <m:r>
                      <a:rPr lang="en-US" sz="3400" i="1" baseline="-25000" dirty="0">
                        <a:latin typeface="Cambria Math" panose="02040503050406030204" pitchFamily="18" charset="0"/>
                      </a:rPr>
                      <m:t>2</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58738"/>
                <a:ext cx="8229600" cy="1143000"/>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760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Problems</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27686"/>
            <a:ext cx="7560000" cy="1668615"/>
          </a:xfrm>
          <a:prstGeom prst="rect">
            <a:avLst/>
          </a:prstGeom>
        </p:spPr>
      </p:pic>
    </p:spTree>
    <p:extLst>
      <p:ext uri="{BB962C8B-B14F-4D97-AF65-F5344CB8AC3E}">
        <p14:creationId xmlns:p14="http://schemas.microsoft.com/office/powerpoint/2010/main" val="3702380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mc:AlternateContent xmlns:mc="http://schemas.openxmlformats.org/markup-compatibility/2006" xmlns:a14="http://schemas.microsoft.com/office/drawing/2010/main">
        <mc:Choice Requires="a14">
          <p:sp>
            <p:nvSpPr>
              <p:cNvPr id="11" name="Title 1"/>
              <p:cNvSpPr>
                <a:spLocks noGrp="1"/>
              </p:cNvSpPr>
              <p:nvPr>
                <p:ph type="title"/>
              </p:nvPr>
            </p:nvSpPr>
            <p:spPr>
              <a:xfrm>
                <a:off x="457200" y="147637"/>
                <a:ext cx="8229600" cy="1143000"/>
              </a:xfrm>
            </p:spPr>
            <p:txBody>
              <a:bodyPr>
                <a:normAutofit/>
              </a:bodyPr>
              <a:lstStyle/>
              <a:p>
                <a:r>
                  <a:rPr lang="en-US" sz="3400" dirty="0"/>
                  <a:t>Posterior Median Minimizes </a:t>
                </a:r>
                <a14:m>
                  <m:oMath xmlns:m="http://schemas.openxmlformats.org/officeDocument/2006/math">
                    <m:r>
                      <a:rPr lang="en-US" sz="3400" i="1" dirty="0" smtClean="0">
                        <a:latin typeface="Cambria Math" panose="02040503050406030204" pitchFamily="18" charset="0"/>
                      </a:rPr>
                      <m:t>𝑙</m:t>
                    </m:r>
                    <m:r>
                      <a:rPr lang="en-US" sz="3400" i="1" baseline="-25000" dirty="0" smtClean="0">
                        <a:latin typeface="Cambria Math" panose="02040503050406030204" pitchFamily="18" charset="0"/>
                      </a:rPr>
                      <m:t>1</m:t>
                    </m:r>
                  </m:oMath>
                </a14:m>
                <a:r>
                  <a:rPr lang="en-US" sz="3400" dirty="0"/>
                  <a:t> Loss </a:t>
                </a:r>
              </a:p>
            </p:txBody>
          </p:sp>
        </mc:Choice>
        <mc:Fallback xmlns="">
          <p:sp>
            <p:nvSpPr>
              <p:cNvPr id="11" name="Title 1"/>
              <p:cNvSpPr>
                <a:spLocks noGrp="1" noRot="1" noChangeAspect="1" noMove="1" noResize="1" noEditPoints="1" noAdjustHandles="1" noChangeArrowheads="1" noChangeShapeType="1" noTextEdit="1"/>
              </p:cNvSpPr>
              <p:nvPr>
                <p:ph type="title"/>
              </p:nvPr>
            </p:nvSpPr>
            <p:spPr>
              <a:xfrm>
                <a:off x="457200" y="147637"/>
                <a:ext cx="8229600" cy="1143000"/>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DB0E058-158C-2149-9FB2-51FB06961A60}"/>
                  </a:ext>
                </a:extLst>
              </p:cNvPr>
              <p:cNvSpPr>
                <a:spLocks noGrp="1"/>
              </p:cNvSpPr>
              <p:nvPr>
                <p:ph idx="1"/>
              </p:nvPr>
            </p:nvSpPr>
            <p:spPr>
              <a:xfrm>
                <a:off x="457200" y="1290637"/>
                <a:ext cx="8229600" cy="4525963"/>
              </a:xfrm>
            </p:spPr>
            <p:txBody>
              <a:bodyPr/>
              <a:lstStyle/>
              <a:p>
                <a:r>
                  <a:rPr lang="en-US" dirty="0"/>
                  <a:t>Absolute (or </a:t>
                </a:r>
                <a14:m>
                  <m:oMath xmlns:m="http://schemas.openxmlformats.org/officeDocument/2006/math">
                    <m:r>
                      <a:rPr lang="en-US" i="1" dirty="0" smtClean="0">
                        <a:latin typeface="Cambria Math" panose="02040503050406030204" pitchFamily="18" charset="0"/>
                      </a:rPr>
                      <m:t>𝑙</m:t>
                    </m:r>
                    <m:r>
                      <a:rPr lang="en-US" i="1" baseline="-25000" dirty="0" smtClean="0">
                        <a:latin typeface="Cambria Math" panose="02040503050406030204" pitchFamily="18" charset="0"/>
                      </a:rPr>
                      <m:t>1</m:t>
                    </m:r>
                  </m:oMath>
                </a14:m>
                <a:r>
                  <a:rPr lang="en-US" dirty="0"/>
                  <a:t>) loss: L(y, a) = |y – a|</a:t>
                </a:r>
              </a:p>
              <a:p>
                <a:pPr lvl="1"/>
                <a:r>
                  <a:rPr lang="en-US" dirty="0"/>
                  <a:t>Posterior median minimizes </a:t>
                </a:r>
                <a14:m>
                  <m:oMath xmlns:m="http://schemas.openxmlformats.org/officeDocument/2006/math">
                    <m:r>
                      <a:rPr lang="en-US" i="1" dirty="0">
                        <a:latin typeface="Cambria Math" panose="02040503050406030204" pitchFamily="18" charset="0"/>
                      </a:rPr>
                      <m:t>𝑙</m:t>
                    </m:r>
                    <m:r>
                      <a:rPr lang="en-US" i="1" baseline="-25000" dirty="0">
                        <a:latin typeface="Cambria Math" panose="02040503050406030204" pitchFamily="18" charset="0"/>
                      </a:rPr>
                      <m:t>1</m:t>
                    </m:r>
                  </m:oMath>
                </a14:m>
                <a:r>
                  <a:rPr lang="en-US" dirty="0"/>
                  <a:t> loss</a:t>
                </a:r>
              </a:p>
              <a:p>
                <a:pPr lvl="1"/>
                <a:r>
                  <a:rPr lang="en-US" dirty="0"/>
                  <a:t>See ungraded homework assignment</a:t>
                </a:r>
              </a:p>
            </p:txBody>
          </p:sp>
        </mc:Choice>
        <mc:Fallback xmlns="">
          <p:sp>
            <p:nvSpPr>
              <p:cNvPr id="6" name="Content Placeholder 2">
                <a:extLst>
                  <a:ext uri="{FF2B5EF4-FFF2-40B4-BE49-F238E27FC236}">
                    <a16:creationId xmlns:a16="http://schemas.microsoft.com/office/drawing/2014/main" id="{CDB0E058-158C-2149-9FB2-51FB06961A60}"/>
                  </a:ext>
                </a:extLst>
              </p:cNvPr>
              <p:cNvSpPr>
                <a:spLocks noGrp="1" noRot="1" noChangeAspect="1" noMove="1" noResize="1" noEditPoints="1" noAdjustHandles="1" noChangeArrowheads="1" noChangeShapeType="1" noTextEdit="1"/>
              </p:cNvSpPr>
              <p:nvPr>
                <p:ph idx="1"/>
              </p:nvPr>
            </p:nvSpPr>
            <p:spPr>
              <a:xfrm>
                <a:off x="457200" y="1290637"/>
                <a:ext cx="8229600" cy="4525963"/>
              </a:xfrm>
              <a:blipFill>
                <a:blip r:embed="rId5"/>
                <a:stretch>
                  <a:fillRect l="-1852" t="-1681"/>
                </a:stretch>
              </a:blipFill>
            </p:spPr>
            <p:txBody>
              <a:bodyPr/>
              <a:lstStyle/>
              <a:p>
                <a:r>
                  <a:rPr lang="en-US">
                    <a:noFill/>
                  </a:rPr>
                  <a:t> </a:t>
                </a:r>
              </a:p>
            </p:txBody>
          </p:sp>
        </mc:Fallback>
      </mc:AlternateContent>
    </p:spTree>
    <p:extLst>
      <p:ext uri="{BB962C8B-B14F-4D97-AF65-F5344CB8AC3E}">
        <p14:creationId xmlns:p14="http://schemas.microsoft.com/office/powerpoint/2010/main" val="3715505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42862"/>
            <a:ext cx="8229600" cy="1143000"/>
          </a:xfrm>
        </p:spPr>
        <p:txBody>
          <a:bodyPr>
            <a:normAutofit/>
          </a:bodyPr>
          <a:lstStyle/>
          <a:p>
            <a:r>
              <a:rPr lang="en-US" sz="3400" dirty="0"/>
              <a:t>False Positive – False Negative Tradeoff</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58868"/>
          <a:stretch/>
        </p:blipFill>
        <p:spPr>
          <a:xfrm>
            <a:off x="254000" y="1201738"/>
            <a:ext cx="6480000" cy="2227262"/>
          </a:xfrm>
          <a:prstGeom prst="rect">
            <a:avLst/>
          </a:prstGeom>
        </p:spPr>
      </p:pic>
      <p:pic>
        <p:nvPicPr>
          <p:cNvPr id="7" name="Picture 6"/>
          <p:cNvPicPr>
            <a:picLocks noChangeAspect="1"/>
          </p:cNvPicPr>
          <p:nvPr/>
        </p:nvPicPr>
        <p:blipFill>
          <a:blip r:embed="rId5"/>
          <a:stretch>
            <a:fillRect/>
          </a:stretch>
        </p:blipFill>
        <p:spPr>
          <a:xfrm>
            <a:off x="3016250" y="1630346"/>
            <a:ext cx="3086100" cy="1079608"/>
          </a:xfrm>
          <a:prstGeom prst="rect">
            <a:avLst/>
          </a:prstGeom>
        </p:spPr>
      </p:pic>
    </p:spTree>
    <p:extLst>
      <p:ext uri="{BB962C8B-B14F-4D97-AF65-F5344CB8AC3E}">
        <p14:creationId xmlns:p14="http://schemas.microsoft.com/office/powerpoint/2010/main" val="332427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42862"/>
            <a:ext cx="8229600" cy="1143000"/>
          </a:xfrm>
        </p:spPr>
        <p:txBody>
          <a:bodyPr>
            <a:normAutofit/>
          </a:bodyPr>
          <a:lstStyle/>
          <a:p>
            <a:r>
              <a:rPr lang="en-US" sz="3400" dirty="0"/>
              <a:t>False Positive – False Negative Tradeoff</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31627"/>
          <a:stretch/>
        </p:blipFill>
        <p:spPr>
          <a:xfrm>
            <a:off x="254000" y="1201738"/>
            <a:ext cx="6480000" cy="3702382"/>
          </a:xfrm>
          <a:prstGeom prst="rect">
            <a:avLst/>
          </a:prstGeom>
        </p:spPr>
      </p:pic>
      <p:pic>
        <p:nvPicPr>
          <p:cNvPr id="7" name="Picture 6"/>
          <p:cNvPicPr>
            <a:picLocks noChangeAspect="1"/>
          </p:cNvPicPr>
          <p:nvPr/>
        </p:nvPicPr>
        <p:blipFill>
          <a:blip r:embed="rId5"/>
          <a:stretch>
            <a:fillRect/>
          </a:stretch>
        </p:blipFill>
        <p:spPr>
          <a:xfrm>
            <a:off x="3016250" y="1630346"/>
            <a:ext cx="3086100" cy="1079608"/>
          </a:xfrm>
          <a:prstGeom prst="rect">
            <a:avLst/>
          </a:prstGeom>
        </p:spPr>
      </p:pic>
    </p:spTree>
    <p:extLst>
      <p:ext uri="{BB962C8B-B14F-4D97-AF65-F5344CB8AC3E}">
        <p14:creationId xmlns:p14="http://schemas.microsoft.com/office/powerpoint/2010/main" val="200129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42862"/>
            <a:ext cx="8229600" cy="1143000"/>
          </a:xfrm>
        </p:spPr>
        <p:txBody>
          <a:bodyPr>
            <a:normAutofit/>
          </a:bodyPr>
          <a:lstStyle/>
          <a:p>
            <a:r>
              <a:rPr lang="en-US" sz="3400" dirty="0"/>
              <a:t>False Positive – False Negative Tradeoff</a:t>
            </a:r>
          </a:p>
        </p:txBody>
      </p:sp>
      <p:pic>
        <p:nvPicPr>
          <p:cNvPr id="6" name="Picture 5" descr="latex-image-1.pdf"/>
          <p:cNvPicPr>
            <a:picLocks noChangeAspect="1"/>
          </p:cNvPicPr>
          <p:nvPr/>
        </p:nvPicPr>
        <p:blipFill rotWithShape="1">
          <a:blip r:embed="rId4">
            <a:extLst>
              <a:ext uri="{28A0092B-C50C-407E-A947-70E740481C1C}">
                <a14:useLocalDpi xmlns:a14="http://schemas.microsoft.com/office/drawing/2010/main" val="0"/>
              </a:ext>
            </a:extLst>
          </a:blip>
          <a:srcRect b="11168"/>
          <a:stretch/>
        </p:blipFill>
        <p:spPr>
          <a:xfrm>
            <a:off x="254000" y="1201738"/>
            <a:ext cx="6480000" cy="4810200"/>
          </a:xfrm>
          <a:prstGeom prst="rect">
            <a:avLst/>
          </a:prstGeom>
        </p:spPr>
      </p:pic>
      <p:pic>
        <p:nvPicPr>
          <p:cNvPr id="7" name="Picture 6"/>
          <p:cNvPicPr>
            <a:picLocks noChangeAspect="1"/>
          </p:cNvPicPr>
          <p:nvPr/>
        </p:nvPicPr>
        <p:blipFill>
          <a:blip r:embed="rId5"/>
          <a:stretch>
            <a:fillRect/>
          </a:stretch>
        </p:blipFill>
        <p:spPr>
          <a:xfrm>
            <a:off x="3016250" y="1630346"/>
            <a:ext cx="3086100" cy="1079608"/>
          </a:xfrm>
          <a:prstGeom prst="rect">
            <a:avLst/>
          </a:prstGeom>
        </p:spPr>
      </p:pic>
    </p:spTree>
    <p:extLst>
      <p:ext uri="{BB962C8B-B14F-4D97-AF65-F5344CB8AC3E}">
        <p14:creationId xmlns:p14="http://schemas.microsoft.com/office/powerpoint/2010/main" val="292418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9300" y="3416300"/>
            <a:ext cx="12700" cy="12700"/>
          </a:xfrm>
          <a:prstGeom prst="rect">
            <a:avLst/>
          </a:prstGeom>
        </p:spPr>
      </p:pic>
      <p:pic>
        <p:nvPicPr>
          <p:cNvPr id="8" name="Picture 7"/>
          <p:cNvPicPr>
            <a:picLocks noChangeAspect="1"/>
          </p:cNvPicPr>
          <p:nvPr/>
        </p:nvPicPr>
        <p:blipFill>
          <a:blip r:embed="rId3"/>
          <a:stretch>
            <a:fillRect/>
          </a:stretch>
        </p:blipFill>
        <p:spPr>
          <a:xfrm>
            <a:off x="4559300" y="3416300"/>
            <a:ext cx="12700" cy="12700"/>
          </a:xfrm>
          <a:prstGeom prst="rect">
            <a:avLst/>
          </a:prstGeom>
        </p:spPr>
      </p:pic>
      <p:sp>
        <p:nvSpPr>
          <p:cNvPr id="11" name="Title 1"/>
          <p:cNvSpPr>
            <a:spLocks noGrp="1"/>
          </p:cNvSpPr>
          <p:nvPr>
            <p:ph type="title"/>
          </p:nvPr>
        </p:nvSpPr>
        <p:spPr>
          <a:xfrm>
            <a:off x="457200" y="-42862"/>
            <a:ext cx="8229600" cy="1143000"/>
          </a:xfrm>
        </p:spPr>
        <p:txBody>
          <a:bodyPr>
            <a:normAutofit/>
          </a:bodyPr>
          <a:lstStyle/>
          <a:p>
            <a:r>
              <a:rPr lang="en-US" sz="3400" dirty="0"/>
              <a:t>False Positive – False Negative Tradeoff</a:t>
            </a:r>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0" y="1201738"/>
            <a:ext cx="6480000" cy="5414984"/>
          </a:xfrm>
          <a:prstGeom prst="rect">
            <a:avLst/>
          </a:prstGeom>
        </p:spPr>
      </p:pic>
      <p:pic>
        <p:nvPicPr>
          <p:cNvPr id="7" name="Picture 6"/>
          <p:cNvPicPr>
            <a:picLocks noChangeAspect="1"/>
          </p:cNvPicPr>
          <p:nvPr/>
        </p:nvPicPr>
        <p:blipFill>
          <a:blip r:embed="rId5"/>
          <a:stretch>
            <a:fillRect/>
          </a:stretch>
        </p:blipFill>
        <p:spPr>
          <a:xfrm>
            <a:off x="3016250" y="1630346"/>
            <a:ext cx="3086100" cy="1079608"/>
          </a:xfrm>
          <a:prstGeom prst="rect">
            <a:avLst/>
          </a:prstGeom>
        </p:spPr>
      </p:pic>
      <p:sp>
        <p:nvSpPr>
          <p:cNvPr id="9" name="Curved Left Arrow 8"/>
          <p:cNvSpPr/>
          <p:nvPr/>
        </p:nvSpPr>
        <p:spPr>
          <a:xfrm>
            <a:off x="5848349" y="4368911"/>
            <a:ext cx="353491" cy="1980776"/>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767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9AECEE-A910-404D-AACB-7C86FB0B13E3}"/>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B9E2459-4BA1-2C4B-A483-6650625A094A}"/>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7" name="Content Placeholder 2">
                <a:extLst>
                  <a:ext uri="{FF2B5EF4-FFF2-40B4-BE49-F238E27FC236}">
                    <a16:creationId xmlns:a16="http://schemas.microsoft.com/office/drawing/2014/main" id="{4B9E2459-4BA1-2C4B-A483-6650625A094A}"/>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spTree>
    <p:extLst>
      <p:ext uri="{BB962C8B-B14F-4D97-AF65-F5344CB8AC3E}">
        <p14:creationId xmlns:p14="http://schemas.microsoft.com/office/powerpoint/2010/main" val="2119425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8748CF-283B-7945-B41A-381158759ED9}"/>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208FF83-CD68-8046-8B29-02DAB25420E4}"/>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F208FF83-CD68-8046-8B29-02DAB25420E4}"/>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spTree>
    <p:extLst>
      <p:ext uri="{BB962C8B-B14F-4D97-AF65-F5344CB8AC3E}">
        <p14:creationId xmlns:p14="http://schemas.microsoft.com/office/powerpoint/2010/main" val="2501350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39845A-8DC1-F44A-ACEE-47C0DEC734BB}"/>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A4859399-B1C3-594F-9A14-C1302340B3EE}"/>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A4859399-B1C3-594F-9A14-C1302340B3EE}"/>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spTree>
    <p:extLst>
      <p:ext uri="{BB962C8B-B14F-4D97-AF65-F5344CB8AC3E}">
        <p14:creationId xmlns:p14="http://schemas.microsoft.com/office/powerpoint/2010/main" val="1582400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F80C6F-A8B7-2A4E-855A-F4A3D901E4BB}"/>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AF4C0F1-5830-9241-BD48-2AC08FAECDEA}"/>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6AF4C0F1-5830-9241-BD48-2AC08FAECDEA}"/>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96ED2E1E-A26E-8949-96B4-0B3B2E32D29F}"/>
              </a:ext>
            </a:extLst>
          </p:cNvPr>
          <p:cNvGraphicFramePr>
            <a:graphicFrameLocks noGrp="1"/>
          </p:cNvGraphicFramePr>
          <p:nvPr>
            <p:extLst>
              <p:ext uri="{D42A27DB-BD31-4B8C-83A1-F6EECF244321}">
                <p14:modId xmlns:p14="http://schemas.microsoft.com/office/powerpoint/2010/main" val="2253036598"/>
              </p:ext>
            </p:extLst>
          </p:nvPr>
        </p:nvGraphicFramePr>
        <p:xfrm>
          <a:off x="5329082" y="2187168"/>
          <a:ext cx="3564195" cy="1005840"/>
        </p:xfrm>
        <a:graphic>
          <a:graphicData uri="http://schemas.openxmlformats.org/drawingml/2006/table">
            <a:tbl>
              <a:tblPr firstRow="1" bandRow="1">
                <a:tableStyleId>{5940675A-B579-460E-94D1-54222C63F5DA}</a:tableStyleId>
              </a:tblPr>
              <a:tblGrid>
                <a:gridCol w="601649">
                  <a:extLst>
                    <a:ext uri="{9D8B030D-6E8A-4147-A177-3AD203B41FA5}">
                      <a16:colId xmlns:a16="http://schemas.microsoft.com/office/drawing/2014/main" val="3002059282"/>
                    </a:ext>
                  </a:extLst>
                </a:gridCol>
                <a:gridCol w="732196">
                  <a:extLst>
                    <a:ext uri="{9D8B030D-6E8A-4147-A177-3AD203B41FA5}">
                      <a16:colId xmlns:a16="http://schemas.microsoft.com/office/drawing/2014/main" val="2536767400"/>
                    </a:ext>
                  </a:extLst>
                </a:gridCol>
                <a:gridCol w="783279">
                  <a:extLst>
                    <a:ext uri="{9D8B030D-6E8A-4147-A177-3AD203B41FA5}">
                      <a16:colId xmlns:a16="http://schemas.microsoft.com/office/drawing/2014/main" val="898536638"/>
                    </a:ext>
                  </a:extLst>
                </a:gridCol>
                <a:gridCol w="1447071">
                  <a:extLst>
                    <a:ext uri="{9D8B030D-6E8A-4147-A177-3AD203B41FA5}">
                      <a16:colId xmlns:a16="http://schemas.microsoft.com/office/drawing/2014/main" val="178165540"/>
                    </a:ext>
                  </a:extLst>
                </a:gridCol>
              </a:tblGrid>
              <a:tr h="224329">
                <a:tc>
                  <a:txBody>
                    <a:bodyPr/>
                    <a:lstStyle/>
                    <a:p>
                      <a:pPr algn="ctr"/>
                      <a:endParaRPr lang="en-US" sz="1600" dirty="0"/>
                    </a:p>
                  </a:txBody>
                  <a:tcPr/>
                </a:tc>
                <a:tc>
                  <a:txBody>
                    <a:bodyPr/>
                    <a:lstStyle/>
                    <a:p>
                      <a:pPr algn="ctr"/>
                      <a:r>
                        <a:rPr lang="en-US" sz="1600" dirty="0" err="1"/>
                        <a:t>ŷ</a:t>
                      </a:r>
                      <a:r>
                        <a:rPr lang="en-US" sz="1600" dirty="0"/>
                        <a:t> = 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t>ŷ</a:t>
                      </a:r>
                      <a:r>
                        <a:rPr lang="en-US" sz="1600" dirty="0"/>
                        <a:t> = 1</a:t>
                      </a:r>
                    </a:p>
                  </a:txBody>
                  <a:tcPr/>
                </a:tc>
                <a:tc>
                  <a:txBody>
                    <a:bodyPr/>
                    <a:lstStyle/>
                    <a:p>
                      <a:pPr algn="ctr"/>
                      <a:endParaRPr lang="en-US" sz="1600"/>
                    </a:p>
                  </a:txBody>
                  <a:tcPr/>
                </a:tc>
                <a:extLst>
                  <a:ext uri="{0D108BD9-81ED-4DB2-BD59-A6C34878D82A}">
                    <a16:rowId xmlns:a16="http://schemas.microsoft.com/office/drawing/2014/main" val="667660266"/>
                  </a:ext>
                </a:extLst>
              </a:tr>
              <a:tr h="224329">
                <a:tc>
                  <a:txBody>
                    <a:bodyPr/>
                    <a:lstStyle/>
                    <a:p>
                      <a:pPr algn="ctr"/>
                      <a:r>
                        <a:rPr lang="en-US" sz="1600" dirty="0"/>
                        <a:t>y = 0</a:t>
                      </a:r>
                    </a:p>
                  </a:txBody>
                  <a:tcPr/>
                </a:tc>
                <a:tc>
                  <a:txBody>
                    <a:bodyPr/>
                    <a:lstStyle/>
                    <a:p>
                      <a:pPr algn="ctr"/>
                      <a:r>
                        <a:rPr lang="en-US" sz="1600" dirty="0"/>
                        <a:t>N</a:t>
                      </a:r>
                      <a:r>
                        <a:rPr lang="en-US" sz="1600" baseline="-25000" dirty="0"/>
                        <a:t>TN</a:t>
                      </a:r>
                    </a:p>
                  </a:txBody>
                  <a:tcPr/>
                </a:tc>
                <a:tc>
                  <a:txBody>
                    <a:bodyPr/>
                    <a:lstStyle/>
                    <a:p>
                      <a:pPr algn="ctr"/>
                      <a:r>
                        <a:rPr lang="en-US" sz="1600" dirty="0"/>
                        <a:t>N</a:t>
                      </a:r>
                      <a:r>
                        <a:rPr lang="en-US" sz="1600" baseline="-25000" dirty="0"/>
                        <a:t>FP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0</a:t>
                      </a:r>
                      <a:r>
                        <a:rPr lang="en-US" sz="1600" dirty="0"/>
                        <a:t> = N</a:t>
                      </a:r>
                      <a:r>
                        <a:rPr lang="en-US" sz="1600" baseline="-25000" dirty="0"/>
                        <a:t>TN </a:t>
                      </a:r>
                      <a:r>
                        <a:rPr lang="en-US" sz="1600" dirty="0"/>
                        <a:t>+ N</a:t>
                      </a:r>
                      <a:r>
                        <a:rPr lang="en-US" sz="1600" baseline="-25000" dirty="0"/>
                        <a:t>FP</a:t>
                      </a:r>
                    </a:p>
                  </a:txBody>
                  <a:tcPr/>
                </a:tc>
                <a:extLst>
                  <a:ext uri="{0D108BD9-81ED-4DB2-BD59-A6C34878D82A}">
                    <a16:rowId xmlns:a16="http://schemas.microsoft.com/office/drawing/2014/main" val="2251159901"/>
                  </a:ext>
                </a:extLst>
              </a:tr>
              <a:tr h="224329">
                <a:tc>
                  <a:txBody>
                    <a:bodyPr/>
                    <a:lstStyle/>
                    <a:p>
                      <a:pPr algn="ctr"/>
                      <a:r>
                        <a:rPr lang="en-US" sz="1600" dirty="0"/>
                        <a:t>y = 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FN</a:t>
                      </a:r>
                    </a:p>
                  </a:txBody>
                  <a:tcPr/>
                </a:tc>
                <a:tc>
                  <a:txBody>
                    <a:bodyPr/>
                    <a:lstStyle/>
                    <a:p>
                      <a:pPr algn="ctr"/>
                      <a:r>
                        <a:rPr lang="en-US" sz="1600" dirty="0">
                          <a:solidFill>
                            <a:srgbClr val="FF0000"/>
                          </a:solidFill>
                        </a:rPr>
                        <a:t>N</a:t>
                      </a:r>
                      <a:r>
                        <a:rPr lang="en-US" sz="1600" baseline="-25000" dirty="0">
                          <a:solidFill>
                            <a:srgbClr val="FF0000"/>
                          </a:solidFill>
                        </a:rPr>
                        <a:t>TP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1</a:t>
                      </a:r>
                      <a:r>
                        <a:rPr lang="en-US" sz="1600" dirty="0"/>
                        <a:t> = N</a:t>
                      </a:r>
                      <a:r>
                        <a:rPr lang="en-US" sz="1600" baseline="-25000" dirty="0"/>
                        <a:t>FN </a:t>
                      </a:r>
                      <a:r>
                        <a:rPr lang="en-US" sz="1600" dirty="0"/>
                        <a:t>+ N</a:t>
                      </a:r>
                      <a:r>
                        <a:rPr lang="en-US" sz="1600" baseline="-25000" dirty="0"/>
                        <a:t>TP</a:t>
                      </a:r>
                    </a:p>
                  </a:txBody>
                  <a:tcPr/>
                </a:tc>
                <a:extLst>
                  <a:ext uri="{0D108BD9-81ED-4DB2-BD59-A6C34878D82A}">
                    <a16:rowId xmlns:a16="http://schemas.microsoft.com/office/drawing/2014/main" val="1982347297"/>
                  </a:ext>
                </a:extLst>
              </a:tr>
            </a:tbl>
          </a:graphicData>
        </a:graphic>
      </p:graphicFrame>
      <p:sp>
        <p:nvSpPr>
          <p:cNvPr id="12" name="Content Placeholder 2">
            <a:extLst>
              <a:ext uri="{FF2B5EF4-FFF2-40B4-BE49-F238E27FC236}">
                <a16:creationId xmlns:a16="http://schemas.microsoft.com/office/drawing/2014/main" id="{5D6279F1-CC41-2642-9720-574F60AEC53F}"/>
              </a:ext>
            </a:extLst>
          </p:cNvPr>
          <p:cNvSpPr txBox="1">
            <a:spLocks/>
          </p:cNvSpPr>
          <p:nvPr/>
        </p:nvSpPr>
        <p:spPr>
          <a:xfrm>
            <a:off x="97955" y="2077516"/>
            <a:ext cx="5522558" cy="1758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TP (true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TP</a:t>
            </a:r>
            <a:r>
              <a:rPr lang="en-US" sz="1600" dirty="0"/>
              <a:t> = # data points in test set whose true label = 1 &amp; classified correctly as 1</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1</a:t>
            </a:r>
            <a:r>
              <a:rPr lang="en-US" sz="1600" dirty="0"/>
              <a:t> = # data points in test set whose true label = 1</a:t>
            </a:r>
          </a:p>
          <a:p>
            <a:pPr marL="685800" lvl="1">
              <a:buFont typeface="Arial" panose="020B0604020202020204" pitchFamily="34" charset="0"/>
              <a:buChar char="•"/>
            </a:pPr>
            <a:r>
              <a:rPr lang="en-US" sz="1600" dirty="0"/>
              <a:t>TPR (true positive rate or sensitivity or recall) = </a:t>
            </a:r>
            <a:r>
              <a:rPr lang="en-US" sz="1600" dirty="0">
                <a:solidFill>
                  <a:srgbClr val="FF0000"/>
                </a:solidFill>
              </a:rPr>
              <a:t>N</a:t>
            </a:r>
            <a:r>
              <a:rPr lang="en-US" sz="1600" baseline="-25000" dirty="0">
                <a:solidFill>
                  <a:srgbClr val="FF0000"/>
                </a:solidFill>
              </a:rPr>
              <a:t>TP</a:t>
            </a:r>
            <a:r>
              <a:rPr lang="en-US" sz="1600" dirty="0">
                <a:solidFill>
                  <a:srgbClr val="FF0000"/>
                </a:solidFill>
              </a:rPr>
              <a:t> /N</a:t>
            </a:r>
            <a:r>
              <a:rPr lang="en-US" sz="1600" baseline="-25000" dirty="0">
                <a:solidFill>
                  <a:srgbClr val="FF0000"/>
                </a:solidFill>
              </a:rPr>
              <a:t>1</a:t>
            </a:r>
            <a:r>
              <a:rPr lang="en-US" sz="1600" dirty="0">
                <a:solidFill>
                  <a:srgbClr val="FF0000"/>
                </a:solidFill>
              </a:rPr>
              <a:t> </a:t>
            </a:r>
            <a:endParaRPr lang="en-US" sz="1600" baseline="-25000" dirty="0">
              <a:solidFill>
                <a:srgbClr val="FF0000"/>
              </a:solidFill>
            </a:endParaRPr>
          </a:p>
        </p:txBody>
      </p:sp>
    </p:spTree>
    <p:extLst>
      <p:ext uri="{BB962C8B-B14F-4D97-AF65-F5344CB8AC3E}">
        <p14:creationId xmlns:p14="http://schemas.microsoft.com/office/powerpoint/2010/main" val="988361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361073-7A6A-5D45-A759-3F1E4ECDEE09}"/>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F6C40FB-69AB-2349-BEDF-FEBE5E47AA76}"/>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3F6C40FB-69AB-2349-BEDF-FEBE5E47AA76}"/>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8B68AFAF-EEE9-1D46-A30B-8C9E22764EDF}"/>
              </a:ext>
            </a:extLst>
          </p:cNvPr>
          <p:cNvGraphicFramePr>
            <a:graphicFrameLocks noGrp="1"/>
          </p:cNvGraphicFramePr>
          <p:nvPr>
            <p:extLst>
              <p:ext uri="{D42A27DB-BD31-4B8C-83A1-F6EECF244321}">
                <p14:modId xmlns:p14="http://schemas.microsoft.com/office/powerpoint/2010/main" val="3851388256"/>
              </p:ext>
            </p:extLst>
          </p:nvPr>
        </p:nvGraphicFramePr>
        <p:xfrm>
          <a:off x="5329082" y="2187168"/>
          <a:ext cx="3564195" cy="1005840"/>
        </p:xfrm>
        <a:graphic>
          <a:graphicData uri="http://schemas.openxmlformats.org/drawingml/2006/table">
            <a:tbl>
              <a:tblPr firstRow="1" bandRow="1">
                <a:tableStyleId>{5940675A-B579-460E-94D1-54222C63F5DA}</a:tableStyleId>
              </a:tblPr>
              <a:tblGrid>
                <a:gridCol w="601649">
                  <a:extLst>
                    <a:ext uri="{9D8B030D-6E8A-4147-A177-3AD203B41FA5}">
                      <a16:colId xmlns:a16="http://schemas.microsoft.com/office/drawing/2014/main" val="3002059282"/>
                    </a:ext>
                  </a:extLst>
                </a:gridCol>
                <a:gridCol w="732196">
                  <a:extLst>
                    <a:ext uri="{9D8B030D-6E8A-4147-A177-3AD203B41FA5}">
                      <a16:colId xmlns:a16="http://schemas.microsoft.com/office/drawing/2014/main" val="2536767400"/>
                    </a:ext>
                  </a:extLst>
                </a:gridCol>
                <a:gridCol w="783279">
                  <a:extLst>
                    <a:ext uri="{9D8B030D-6E8A-4147-A177-3AD203B41FA5}">
                      <a16:colId xmlns:a16="http://schemas.microsoft.com/office/drawing/2014/main" val="898536638"/>
                    </a:ext>
                  </a:extLst>
                </a:gridCol>
                <a:gridCol w="1447071">
                  <a:extLst>
                    <a:ext uri="{9D8B030D-6E8A-4147-A177-3AD203B41FA5}">
                      <a16:colId xmlns:a16="http://schemas.microsoft.com/office/drawing/2014/main" val="178165540"/>
                    </a:ext>
                  </a:extLst>
                </a:gridCol>
              </a:tblGrid>
              <a:tr h="224329">
                <a:tc>
                  <a:txBody>
                    <a:bodyPr/>
                    <a:lstStyle/>
                    <a:p>
                      <a:pPr algn="ctr"/>
                      <a:endParaRPr lang="en-US" sz="1600" dirty="0"/>
                    </a:p>
                  </a:txBody>
                  <a:tcPr/>
                </a:tc>
                <a:tc>
                  <a:txBody>
                    <a:bodyPr/>
                    <a:lstStyle/>
                    <a:p>
                      <a:pPr algn="ctr"/>
                      <a:r>
                        <a:rPr lang="en-US" sz="1600" dirty="0" err="1"/>
                        <a:t>ŷ</a:t>
                      </a:r>
                      <a:r>
                        <a:rPr lang="en-US" sz="1600" dirty="0"/>
                        <a:t> = 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t>ŷ</a:t>
                      </a:r>
                      <a:r>
                        <a:rPr lang="en-US" sz="1600" dirty="0"/>
                        <a:t> = 1</a:t>
                      </a:r>
                    </a:p>
                  </a:txBody>
                  <a:tcPr/>
                </a:tc>
                <a:tc>
                  <a:txBody>
                    <a:bodyPr/>
                    <a:lstStyle/>
                    <a:p>
                      <a:pPr algn="ctr"/>
                      <a:endParaRPr lang="en-US" sz="1600"/>
                    </a:p>
                  </a:txBody>
                  <a:tcPr/>
                </a:tc>
                <a:extLst>
                  <a:ext uri="{0D108BD9-81ED-4DB2-BD59-A6C34878D82A}">
                    <a16:rowId xmlns:a16="http://schemas.microsoft.com/office/drawing/2014/main" val="667660266"/>
                  </a:ext>
                </a:extLst>
              </a:tr>
              <a:tr h="224329">
                <a:tc>
                  <a:txBody>
                    <a:bodyPr/>
                    <a:lstStyle/>
                    <a:p>
                      <a:pPr algn="ctr"/>
                      <a:r>
                        <a:rPr lang="en-US" sz="1600" dirty="0"/>
                        <a:t>y = 0</a:t>
                      </a:r>
                    </a:p>
                  </a:txBody>
                  <a:tcPr/>
                </a:tc>
                <a:tc>
                  <a:txBody>
                    <a:bodyPr/>
                    <a:lstStyle/>
                    <a:p>
                      <a:pPr algn="ctr"/>
                      <a:r>
                        <a:rPr lang="en-US" sz="1600" dirty="0">
                          <a:solidFill>
                            <a:srgbClr val="FF0000"/>
                          </a:solidFill>
                        </a:rPr>
                        <a:t>N</a:t>
                      </a:r>
                      <a:r>
                        <a:rPr lang="en-US" sz="1600" baseline="-25000" dirty="0">
                          <a:solidFill>
                            <a:srgbClr val="FF0000"/>
                          </a:solidFill>
                        </a:rPr>
                        <a:t>TN</a:t>
                      </a:r>
                    </a:p>
                  </a:txBody>
                  <a:tcPr/>
                </a:tc>
                <a:tc>
                  <a:txBody>
                    <a:bodyPr/>
                    <a:lstStyle/>
                    <a:p>
                      <a:pPr algn="ctr"/>
                      <a:r>
                        <a:rPr lang="en-US" sz="1600" dirty="0"/>
                        <a:t>N</a:t>
                      </a:r>
                      <a:r>
                        <a:rPr lang="en-US" sz="1600" baseline="-25000" dirty="0"/>
                        <a:t>FP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0</a:t>
                      </a:r>
                      <a:r>
                        <a:rPr lang="en-US" sz="1600" dirty="0"/>
                        <a:t> = N</a:t>
                      </a:r>
                      <a:r>
                        <a:rPr lang="en-US" sz="1600" baseline="-25000" dirty="0"/>
                        <a:t>TN </a:t>
                      </a:r>
                      <a:r>
                        <a:rPr lang="en-US" sz="1600" dirty="0"/>
                        <a:t>+ N</a:t>
                      </a:r>
                      <a:r>
                        <a:rPr lang="en-US" sz="1600" baseline="-25000" dirty="0"/>
                        <a:t>FP</a:t>
                      </a:r>
                    </a:p>
                  </a:txBody>
                  <a:tcPr/>
                </a:tc>
                <a:extLst>
                  <a:ext uri="{0D108BD9-81ED-4DB2-BD59-A6C34878D82A}">
                    <a16:rowId xmlns:a16="http://schemas.microsoft.com/office/drawing/2014/main" val="2251159901"/>
                  </a:ext>
                </a:extLst>
              </a:tr>
              <a:tr h="224329">
                <a:tc>
                  <a:txBody>
                    <a:bodyPr/>
                    <a:lstStyle/>
                    <a:p>
                      <a:pPr algn="ctr"/>
                      <a:r>
                        <a:rPr lang="en-US" sz="1600" dirty="0"/>
                        <a:t>y = 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FN</a:t>
                      </a:r>
                    </a:p>
                  </a:txBody>
                  <a:tcPr/>
                </a:tc>
                <a:tc>
                  <a:txBody>
                    <a:bodyPr/>
                    <a:lstStyle/>
                    <a:p>
                      <a:pPr algn="ctr"/>
                      <a:r>
                        <a:rPr lang="en-US" sz="1600" dirty="0"/>
                        <a:t>N</a:t>
                      </a:r>
                      <a:r>
                        <a:rPr lang="en-US" sz="1600" baseline="-25000" dirty="0"/>
                        <a:t>TP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1</a:t>
                      </a:r>
                      <a:r>
                        <a:rPr lang="en-US" sz="1600" dirty="0"/>
                        <a:t> = N</a:t>
                      </a:r>
                      <a:r>
                        <a:rPr lang="en-US" sz="1600" baseline="-25000" dirty="0"/>
                        <a:t>FN </a:t>
                      </a:r>
                      <a:r>
                        <a:rPr lang="en-US" sz="1600" dirty="0"/>
                        <a:t>+ N</a:t>
                      </a:r>
                      <a:r>
                        <a:rPr lang="en-US" sz="1600" baseline="-25000" dirty="0"/>
                        <a:t>TP</a:t>
                      </a:r>
                    </a:p>
                  </a:txBody>
                  <a:tcPr/>
                </a:tc>
                <a:extLst>
                  <a:ext uri="{0D108BD9-81ED-4DB2-BD59-A6C34878D82A}">
                    <a16:rowId xmlns:a16="http://schemas.microsoft.com/office/drawing/2014/main" val="1982347297"/>
                  </a:ext>
                </a:extLst>
              </a:tr>
            </a:tbl>
          </a:graphicData>
        </a:graphic>
      </p:graphicFrame>
      <p:sp>
        <p:nvSpPr>
          <p:cNvPr id="11" name="Content Placeholder 2">
            <a:extLst>
              <a:ext uri="{FF2B5EF4-FFF2-40B4-BE49-F238E27FC236}">
                <a16:creationId xmlns:a16="http://schemas.microsoft.com/office/drawing/2014/main" id="{51E712D2-12A7-A34D-934E-FDF0F1370B25}"/>
              </a:ext>
            </a:extLst>
          </p:cNvPr>
          <p:cNvSpPr txBox="1">
            <a:spLocks/>
          </p:cNvSpPr>
          <p:nvPr/>
        </p:nvSpPr>
        <p:spPr>
          <a:xfrm>
            <a:off x="97955" y="3576939"/>
            <a:ext cx="8888926" cy="32079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TN (true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TN</a:t>
            </a:r>
            <a:r>
              <a:rPr lang="en-US" sz="1600" dirty="0"/>
              <a:t> = # data points in test set whose true label = 0 and classified correctly as 0</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0</a:t>
            </a:r>
            <a:r>
              <a:rPr lang="en-US" sz="1600" dirty="0"/>
              <a:t> = # data points in test set whose true label = 0</a:t>
            </a:r>
          </a:p>
          <a:p>
            <a:pPr marL="685800" lvl="1">
              <a:buFont typeface="Arial" panose="020B0604020202020204" pitchFamily="34" charset="0"/>
              <a:buChar char="•"/>
            </a:pPr>
            <a:r>
              <a:rPr lang="en-US" sz="1600" dirty="0"/>
              <a:t>TNR (true negative rate or specificity) = </a:t>
            </a:r>
            <a:r>
              <a:rPr lang="en-US" sz="1600" dirty="0">
                <a:solidFill>
                  <a:srgbClr val="FF0000"/>
                </a:solidFill>
              </a:rPr>
              <a:t>N</a:t>
            </a:r>
            <a:r>
              <a:rPr lang="en-US" sz="1600" baseline="-25000" dirty="0">
                <a:solidFill>
                  <a:srgbClr val="FF0000"/>
                </a:solidFill>
              </a:rPr>
              <a:t>TN</a:t>
            </a:r>
            <a:r>
              <a:rPr lang="en-US" sz="1600" dirty="0">
                <a:solidFill>
                  <a:srgbClr val="FF0000"/>
                </a:solidFill>
              </a:rPr>
              <a:t> / N</a:t>
            </a:r>
            <a:r>
              <a:rPr lang="en-US" sz="1600" baseline="-25000" dirty="0">
                <a:solidFill>
                  <a:srgbClr val="FF0000"/>
                </a:solidFill>
              </a:rPr>
              <a:t>0</a:t>
            </a:r>
          </a:p>
          <a:p>
            <a:pPr marL="285750">
              <a:buFont typeface="Arial" panose="020B0604020202020204" pitchFamily="34" charset="0"/>
              <a:buChar char="•"/>
            </a:pPr>
            <a:endParaRPr lang="en-US" sz="1600" baseline="-25000" dirty="0"/>
          </a:p>
          <a:p>
            <a:endParaRPr lang="en-US" sz="1600" baseline="-25000" dirty="0"/>
          </a:p>
          <a:p>
            <a:endParaRPr lang="en-US" sz="1600" baseline="-25000" dirty="0"/>
          </a:p>
          <a:p>
            <a:endParaRPr lang="en-US" sz="1600" baseline="-25000" dirty="0"/>
          </a:p>
          <a:p>
            <a:endParaRPr lang="en-US" sz="1600" dirty="0"/>
          </a:p>
          <a:p>
            <a:pPr marL="457200" lvl="1" indent="0">
              <a:buFont typeface="Arial"/>
              <a:buNone/>
            </a:pP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12" name="Content Placeholder 2">
            <a:extLst>
              <a:ext uri="{FF2B5EF4-FFF2-40B4-BE49-F238E27FC236}">
                <a16:creationId xmlns:a16="http://schemas.microsoft.com/office/drawing/2014/main" id="{A84CFAB7-A22F-7649-B6A6-46A0F8AF3331}"/>
              </a:ext>
            </a:extLst>
          </p:cNvPr>
          <p:cNvSpPr txBox="1">
            <a:spLocks/>
          </p:cNvSpPr>
          <p:nvPr/>
        </p:nvSpPr>
        <p:spPr>
          <a:xfrm>
            <a:off x="97955" y="2077516"/>
            <a:ext cx="5522558" cy="1758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TP (true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TP</a:t>
            </a:r>
            <a:r>
              <a:rPr lang="en-US" sz="1600" dirty="0"/>
              <a:t> = # data points in test set whose true label = 1 &amp; classified correctly as 1</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1</a:t>
            </a:r>
            <a:r>
              <a:rPr lang="en-US" sz="1600" dirty="0"/>
              <a:t> = # data points in test set whose true label = 1</a:t>
            </a:r>
          </a:p>
          <a:p>
            <a:pPr marL="685800" lvl="1">
              <a:buFont typeface="Arial" panose="020B0604020202020204" pitchFamily="34" charset="0"/>
              <a:buChar char="•"/>
            </a:pPr>
            <a:r>
              <a:rPr lang="en-US" sz="1600" dirty="0"/>
              <a:t>TPR (true positive rate or sensitivity or recall) = </a:t>
            </a:r>
            <a:r>
              <a:rPr lang="en-US" sz="1600" dirty="0">
                <a:solidFill>
                  <a:srgbClr val="FF0000"/>
                </a:solidFill>
              </a:rPr>
              <a:t>N</a:t>
            </a:r>
            <a:r>
              <a:rPr lang="en-US" sz="1600" baseline="-25000" dirty="0">
                <a:solidFill>
                  <a:srgbClr val="FF0000"/>
                </a:solidFill>
              </a:rPr>
              <a:t>TP</a:t>
            </a:r>
            <a:r>
              <a:rPr lang="en-US" sz="1600" dirty="0">
                <a:solidFill>
                  <a:srgbClr val="FF0000"/>
                </a:solidFill>
              </a:rPr>
              <a:t> /N</a:t>
            </a:r>
            <a:r>
              <a:rPr lang="en-US" sz="1600" baseline="-25000" dirty="0">
                <a:solidFill>
                  <a:srgbClr val="FF0000"/>
                </a:solidFill>
              </a:rPr>
              <a:t>1</a:t>
            </a:r>
            <a:r>
              <a:rPr lang="en-US" sz="1600" dirty="0">
                <a:solidFill>
                  <a:srgbClr val="FF0000"/>
                </a:solidFill>
              </a:rPr>
              <a:t> </a:t>
            </a:r>
            <a:endParaRPr lang="en-US" sz="1600" baseline="-25000" dirty="0">
              <a:solidFill>
                <a:srgbClr val="FF0000"/>
              </a:solidFill>
            </a:endParaRPr>
          </a:p>
        </p:txBody>
      </p:sp>
    </p:spTree>
    <p:extLst>
      <p:ext uri="{BB962C8B-B14F-4D97-AF65-F5344CB8AC3E}">
        <p14:creationId xmlns:p14="http://schemas.microsoft.com/office/powerpoint/2010/main" val="145861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Problems</a:t>
            </a:r>
          </a:p>
        </p:txBody>
      </p:sp>
      <p:pic>
        <p:nvPicPr>
          <p:cNvPr id="7" name="Picture 6"/>
          <p:cNvPicPr>
            <a:picLocks noChangeAspect="1"/>
          </p:cNvPicPr>
          <p:nvPr/>
        </p:nvPicPr>
        <p:blipFill>
          <a:blip r:embed="rId3"/>
          <a:stretch>
            <a:fillRect/>
          </a:stretch>
        </p:blipFill>
        <p:spPr>
          <a:xfrm>
            <a:off x="1535113" y="3175001"/>
            <a:ext cx="4203700" cy="3304708"/>
          </a:xfrm>
          <a:prstGeom prst="rect">
            <a:avLst/>
          </a:prstGeom>
        </p:spPr>
      </p:pic>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285" y="4248150"/>
            <a:ext cx="2110915" cy="1212850"/>
          </a:xfrm>
          <a:prstGeom prst="rect">
            <a:avLst/>
          </a:prstGeom>
        </p:spPr>
      </p:pic>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327686"/>
            <a:ext cx="7560000" cy="1668615"/>
          </a:xfrm>
          <a:prstGeom prst="rect">
            <a:avLst/>
          </a:prstGeom>
        </p:spPr>
      </p:pic>
    </p:spTree>
    <p:extLst>
      <p:ext uri="{BB962C8B-B14F-4D97-AF65-F5344CB8AC3E}">
        <p14:creationId xmlns:p14="http://schemas.microsoft.com/office/powerpoint/2010/main" val="1880962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7DFB6C8-F716-254E-AA91-AA653FDA68A5}"/>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9A57840-7D67-6943-AC0F-7083987F6F56}"/>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F9A57840-7D67-6943-AC0F-7083987F6F56}"/>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6643F7EF-5D47-5146-BBB3-1BA9DB071808}"/>
              </a:ext>
            </a:extLst>
          </p:cNvPr>
          <p:cNvGraphicFramePr>
            <a:graphicFrameLocks noGrp="1"/>
          </p:cNvGraphicFramePr>
          <p:nvPr>
            <p:extLst>
              <p:ext uri="{D42A27DB-BD31-4B8C-83A1-F6EECF244321}">
                <p14:modId xmlns:p14="http://schemas.microsoft.com/office/powerpoint/2010/main" val="1986519505"/>
              </p:ext>
            </p:extLst>
          </p:nvPr>
        </p:nvGraphicFramePr>
        <p:xfrm>
          <a:off x="5329082" y="2187168"/>
          <a:ext cx="3564195" cy="1005840"/>
        </p:xfrm>
        <a:graphic>
          <a:graphicData uri="http://schemas.openxmlformats.org/drawingml/2006/table">
            <a:tbl>
              <a:tblPr firstRow="1" bandRow="1">
                <a:tableStyleId>{5940675A-B579-460E-94D1-54222C63F5DA}</a:tableStyleId>
              </a:tblPr>
              <a:tblGrid>
                <a:gridCol w="601649">
                  <a:extLst>
                    <a:ext uri="{9D8B030D-6E8A-4147-A177-3AD203B41FA5}">
                      <a16:colId xmlns:a16="http://schemas.microsoft.com/office/drawing/2014/main" val="3002059282"/>
                    </a:ext>
                  </a:extLst>
                </a:gridCol>
                <a:gridCol w="732196">
                  <a:extLst>
                    <a:ext uri="{9D8B030D-6E8A-4147-A177-3AD203B41FA5}">
                      <a16:colId xmlns:a16="http://schemas.microsoft.com/office/drawing/2014/main" val="2536767400"/>
                    </a:ext>
                  </a:extLst>
                </a:gridCol>
                <a:gridCol w="783279">
                  <a:extLst>
                    <a:ext uri="{9D8B030D-6E8A-4147-A177-3AD203B41FA5}">
                      <a16:colId xmlns:a16="http://schemas.microsoft.com/office/drawing/2014/main" val="898536638"/>
                    </a:ext>
                  </a:extLst>
                </a:gridCol>
                <a:gridCol w="1447071">
                  <a:extLst>
                    <a:ext uri="{9D8B030D-6E8A-4147-A177-3AD203B41FA5}">
                      <a16:colId xmlns:a16="http://schemas.microsoft.com/office/drawing/2014/main" val="178165540"/>
                    </a:ext>
                  </a:extLst>
                </a:gridCol>
              </a:tblGrid>
              <a:tr h="224329">
                <a:tc>
                  <a:txBody>
                    <a:bodyPr/>
                    <a:lstStyle/>
                    <a:p>
                      <a:pPr algn="ctr"/>
                      <a:endParaRPr lang="en-US" sz="1600" dirty="0"/>
                    </a:p>
                  </a:txBody>
                  <a:tcPr/>
                </a:tc>
                <a:tc>
                  <a:txBody>
                    <a:bodyPr/>
                    <a:lstStyle/>
                    <a:p>
                      <a:pPr algn="ctr"/>
                      <a:r>
                        <a:rPr lang="en-US" sz="1600" dirty="0" err="1"/>
                        <a:t>ŷ</a:t>
                      </a:r>
                      <a:r>
                        <a:rPr lang="en-US" sz="1600" dirty="0"/>
                        <a:t> = 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t>ŷ</a:t>
                      </a:r>
                      <a:r>
                        <a:rPr lang="en-US" sz="1600" dirty="0"/>
                        <a:t> = 1</a:t>
                      </a:r>
                    </a:p>
                  </a:txBody>
                  <a:tcPr/>
                </a:tc>
                <a:tc>
                  <a:txBody>
                    <a:bodyPr/>
                    <a:lstStyle/>
                    <a:p>
                      <a:pPr algn="ctr"/>
                      <a:endParaRPr lang="en-US" sz="1600"/>
                    </a:p>
                  </a:txBody>
                  <a:tcPr/>
                </a:tc>
                <a:extLst>
                  <a:ext uri="{0D108BD9-81ED-4DB2-BD59-A6C34878D82A}">
                    <a16:rowId xmlns:a16="http://schemas.microsoft.com/office/drawing/2014/main" val="667660266"/>
                  </a:ext>
                </a:extLst>
              </a:tr>
              <a:tr h="224329">
                <a:tc>
                  <a:txBody>
                    <a:bodyPr/>
                    <a:lstStyle/>
                    <a:p>
                      <a:pPr algn="ctr"/>
                      <a:r>
                        <a:rPr lang="en-US" sz="1600" dirty="0"/>
                        <a:t>y = 0</a:t>
                      </a:r>
                    </a:p>
                  </a:txBody>
                  <a:tcPr/>
                </a:tc>
                <a:tc>
                  <a:txBody>
                    <a:bodyPr/>
                    <a:lstStyle/>
                    <a:p>
                      <a:pPr algn="ctr"/>
                      <a:r>
                        <a:rPr lang="en-US" sz="1600" dirty="0"/>
                        <a:t>N</a:t>
                      </a:r>
                      <a:r>
                        <a:rPr lang="en-US" sz="1600" baseline="-25000" dirty="0"/>
                        <a:t>TN</a:t>
                      </a:r>
                    </a:p>
                  </a:txBody>
                  <a:tcPr/>
                </a:tc>
                <a:tc>
                  <a:txBody>
                    <a:bodyPr/>
                    <a:lstStyle/>
                    <a:p>
                      <a:pPr algn="ctr"/>
                      <a:r>
                        <a:rPr lang="en-US" sz="1600" dirty="0">
                          <a:solidFill>
                            <a:srgbClr val="FF0000"/>
                          </a:solidFill>
                        </a:rPr>
                        <a:t>N</a:t>
                      </a:r>
                      <a:r>
                        <a:rPr lang="en-US" sz="1600" baseline="-25000" dirty="0">
                          <a:solidFill>
                            <a:srgbClr val="FF0000"/>
                          </a:solidFill>
                        </a:rPr>
                        <a:t>FP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0</a:t>
                      </a:r>
                      <a:r>
                        <a:rPr lang="en-US" sz="1600" dirty="0"/>
                        <a:t> = N</a:t>
                      </a:r>
                      <a:r>
                        <a:rPr lang="en-US" sz="1600" baseline="-25000" dirty="0"/>
                        <a:t>TN </a:t>
                      </a:r>
                      <a:r>
                        <a:rPr lang="en-US" sz="1600" dirty="0"/>
                        <a:t>+ N</a:t>
                      </a:r>
                      <a:r>
                        <a:rPr lang="en-US" sz="1600" baseline="-25000" dirty="0"/>
                        <a:t>FP</a:t>
                      </a:r>
                    </a:p>
                  </a:txBody>
                  <a:tcPr/>
                </a:tc>
                <a:extLst>
                  <a:ext uri="{0D108BD9-81ED-4DB2-BD59-A6C34878D82A}">
                    <a16:rowId xmlns:a16="http://schemas.microsoft.com/office/drawing/2014/main" val="2251159901"/>
                  </a:ext>
                </a:extLst>
              </a:tr>
              <a:tr h="224329">
                <a:tc>
                  <a:txBody>
                    <a:bodyPr/>
                    <a:lstStyle/>
                    <a:p>
                      <a:pPr algn="ctr"/>
                      <a:r>
                        <a:rPr lang="en-US" sz="1600" dirty="0"/>
                        <a:t>y = 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FN</a:t>
                      </a:r>
                    </a:p>
                  </a:txBody>
                  <a:tcPr/>
                </a:tc>
                <a:tc>
                  <a:txBody>
                    <a:bodyPr/>
                    <a:lstStyle/>
                    <a:p>
                      <a:pPr algn="ctr"/>
                      <a:r>
                        <a:rPr lang="en-US" sz="1600" dirty="0"/>
                        <a:t>N</a:t>
                      </a:r>
                      <a:r>
                        <a:rPr lang="en-US" sz="1600" baseline="-25000" dirty="0"/>
                        <a:t>TP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1</a:t>
                      </a:r>
                      <a:r>
                        <a:rPr lang="en-US" sz="1600" dirty="0"/>
                        <a:t> = N</a:t>
                      </a:r>
                      <a:r>
                        <a:rPr lang="en-US" sz="1600" baseline="-25000" dirty="0"/>
                        <a:t>FN </a:t>
                      </a:r>
                      <a:r>
                        <a:rPr lang="en-US" sz="1600" dirty="0"/>
                        <a:t>+ N</a:t>
                      </a:r>
                      <a:r>
                        <a:rPr lang="en-US" sz="1600" baseline="-25000" dirty="0"/>
                        <a:t>TP</a:t>
                      </a:r>
                    </a:p>
                  </a:txBody>
                  <a:tcPr/>
                </a:tc>
                <a:extLst>
                  <a:ext uri="{0D108BD9-81ED-4DB2-BD59-A6C34878D82A}">
                    <a16:rowId xmlns:a16="http://schemas.microsoft.com/office/drawing/2014/main" val="1982347297"/>
                  </a:ext>
                </a:extLst>
              </a:tr>
            </a:tbl>
          </a:graphicData>
        </a:graphic>
      </p:graphicFrame>
      <p:sp>
        <p:nvSpPr>
          <p:cNvPr id="11" name="Content Placeholder 2">
            <a:extLst>
              <a:ext uri="{FF2B5EF4-FFF2-40B4-BE49-F238E27FC236}">
                <a16:creationId xmlns:a16="http://schemas.microsoft.com/office/drawing/2014/main" id="{C3D27DF7-636E-B64C-B519-7CAB48FFB618}"/>
              </a:ext>
            </a:extLst>
          </p:cNvPr>
          <p:cNvSpPr txBox="1">
            <a:spLocks/>
          </p:cNvSpPr>
          <p:nvPr/>
        </p:nvSpPr>
        <p:spPr>
          <a:xfrm>
            <a:off x="97955" y="3576939"/>
            <a:ext cx="8888926" cy="32079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TN (true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TN</a:t>
            </a:r>
            <a:r>
              <a:rPr lang="en-US" sz="1600" dirty="0"/>
              <a:t> = # data points in test set whose true label = 0 and classified correctly as 0</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0</a:t>
            </a:r>
            <a:r>
              <a:rPr lang="en-US" sz="1600" dirty="0"/>
              <a:t> = # data points in test set whose true label = 0</a:t>
            </a:r>
          </a:p>
          <a:p>
            <a:pPr marL="685800" lvl="1">
              <a:buFont typeface="Arial" panose="020B0604020202020204" pitchFamily="34" charset="0"/>
              <a:buChar char="•"/>
            </a:pPr>
            <a:r>
              <a:rPr lang="en-US" sz="1600" dirty="0"/>
              <a:t>TNR (true negative rate or specificity) = </a:t>
            </a:r>
            <a:r>
              <a:rPr lang="en-US" sz="1600" dirty="0">
                <a:solidFill>
                  <a:srgbClr val="FF0000"/>
                </a:solidFill>
              </a:rPr>
              <a:t>N</a:t>
            </a:r>
            <a:r>
              <a:rPr lang="en-US" sz="1600" baseline="-25000" dirty="0">
                <a:solidFill>
                  <a:srgbClr val="FF0000"/>
                </a:solidFill>
              </a:rPr>
              <a:t>TN</a:t>
            </a:r>
            <a:r>
              <a:rPr lang="en-US" sz="1600" dirty="0">
                <a:solidFill>
                  <a:srgbClr val="FF0000"/>
                </a:solidFill>
              </a:rPr>
              <a:t> / N</a:t>
            </a:r>
            <a:r>
              <a:rPr lang="en-US" sz="1600" baseline="-25000" dirty="0">
                <a:solidFill>
                  <a:srgbClr val="FF0000"/>
                </a:solidFill>
              </a:rPr>
              <a:t>0</a:t>
            </a:r>
          </a:p>
          <a:p>
            <a:pPr marL="285750" indent="-285750">
              <a:buFont typeface="Arial" panose="020B0604020202020204" pitchFamily="34" charset="0"/>
              <a:buChar char="•"/>
            </a:pPr>
            <a:r>
              <a:rPr lang="en-US" sz="1600" dirty="0"/>
              <a:t>FP (false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FP</a:t>
            </a:r>
            <a:r>
              <a:rPr lang="en-US" sz="1600" dirty="0"/>
              <a:t> = # data points in test set whose true label = 0 and classified wrongly as 1</a:t>
            </a:r>
          </a:p>
          <a:p>
            <a:pPr marL="685800" lvl="1">
              <a:buFont typeface="Arial" panose="020B0604020202020204" pitchFamily="34" charset="0"/>
              <a:buChar char="•"/>
            </a:pPr>
            <a:r>
              <a:rPr lang="en-US" sz="1600" dirty="0"/>
              <a:t>FPR (false positive rate or type 1 error) = </a:t>
            </a:r>
            <a:r>
              <a:rPr lang="en-US" sz="1600" dirty="0">
                <a:solidFill>
                  <a:srgbClr val="FF0000"/>
                </a:solidFill>
              </a:rPr>
              <a:t>N</a:t>
            </a:r>
            <a:r>
              <a:rPr lang="en-US" sz="1600" baseline="-25000" dirty="0">
                <a:solidFill>
                  <a:srgbClr val="FF0000"/>
                </a:solidFill>
              </a:rPr>
              <a:t>FP</a:t>
            </a:r>
            <a:r>
              <a:rPr lang="en-US" sz="1600" dirty="0">
                <a:solidFill>
                  <a:srgbClr val="FF0000"/>
                </a:solidFill>
              </a:rPr>
              <a:t> / N</a:t>
            </a:r>
            <a:r>
              <a:rPr lang="en-US" sz="1600" baseline="-25000" dirty="0">
                <a:solidFill>
                  <a:srgbClr val="FF0000"/>
                </a:solidFill>
              </a:rPr>
              <a:t>0</a:t>
            </a:r>
          </a:p>
          <a:p>
            <a:pPr marL="285750" indent="-285750">
              <a:buFont typeface="Arial" panose="020B0604020202020204" pitchFamily="34" charset="0"/>
              <a:buChar char="•"/>
            </a:pPr>
            <a:endParaRPr lang="en-US" sz="1600" dirty="0"/>
          </a:p>
          <a:p>
            <a:pPr marL="285750">
              <a:buFont typeface="Arial" panose="020B0604020202020204" pitchFamily="34" charset="0"/>
              <a:buChar char="•"/>
            </a:pPr>
            <a:endParaRPr lang="en-US" sz="1600" baseline="-25000" dirty="0"/>
          </a:p>
          <a:p>
            <a:endParaRPr lang="en-US" sz="1600" baseline="-25000" dirty="0"/>
          </a:p>
          <a:p>
            <a:endParaRPr lang="en-US" sz="1600" baseline="-25000" dirty="0"/>
          </a:p>
          <a:p>
            <a:endParaRPr lang="en-US" sz="1600" baseline="-25000" dirty="0"/>
          </a:p>
          <a:p>
            <a:endParaRPr lang="en-US" sz="1600" dirty="0"/>
          </a:p>
          <a:p>
            <a:pPr marL="457200" lvl="1" indent="0">
              <a:buFont typeface="Arial"/>
              <a:buNone/>
            </a:pP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12" name="Content Placeholder 2">
            <a:extLst>
              <a:ext uri="{FF2B5EF4-FFF2-40B4-BE49-F238E27FC236}">
                <a16:creationId xmlns:a16="http://schemas.microsoft.com/office/drawing/2014/main" id="{4D9335D7-DE9F-FA4F-BB00-9F0B4C972315}"/>
              </a:ext>
            </a:extLst>
          </p:cNvPr>
          <p:cNvSpPr txBox="1">
            <a:spLocks/>
          </p:cNvSpPr>
          <p:nvPr/>
        </p:nvSpPr>
        <p:spPr>
          <a:xfrm>
            <a:off x="97955" y="2077516"/>
            <a:ext cx="5522558" cy="1758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TP (true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TP</a:t>
            </a:r>
            <a:r>
              <a:rPr lang="en-US" sz="1600" dirty="0"/>
              <a:t> = # data points in test set whose true label = 1 &amp; classified correctly as 1</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1</a:t>
            </a:r>
            <a:r>
              <a:rPr lang="en-US" sz="1600" dirty="0"/>
              <a:t> = # data points in test set whose true label = 1</a:t>
            </a:r>
          </a:p>
          <a:p>
            <a:pPr marL="685800" lvl="1">
              <a:buFont typeface="Arial" panose="020B0604020202020204" pitchFamily="34" charset="0"/>
              <a:buChar char="•"/>
            </a:pPr>
            <a:r>
              <a:rPr lang="en-US" sz="1600" dirty="0"/>
              <a:t>TPR (true positive rate or sensitivity or recall) = </a:t>
            </a:r>
            <a:r>
              <a:rPr lang="en-US" sz="1600" dirty="0">
                <a:solidFill>
                  <a:srgbClr val="FF0000"/>
                </a:solidFill>
              </a:rPr>
              <a:t>N</a:t>
            </a:r>
            <a:r>
              <a:rPr lang="en-US" sz="1600" baseline="-25000" dirty="0">
                <a:solidFill>
                  <a:srgbClr val="FF0000"/>
                </a:solidFill>
              </a:rPr>
              <a:t>TP</a:t>
            </a:r>
            <a:r>
              <a:rPr lang="en-US" sz="1600" dirty="0">
                <a:solidFill>
                  <a:srgbClr val="FF0000"/>
                </a:solidFill>
              </a:rPr>
              <a:t> /N</a:t>
            </a:r>
            <a:r>
              <a:rPr lang="en-US" sz="1600" baseline="-25000" dirty="0">
                <a:solidFill>
                  <a:srgbClr val="FF0000"/>
                </a:solidFill>
              </a:rPr>
              <a:t>1</a:t>
            </a:r>
            <a:r>
              <a:rPr lang="en-US" sz="1600" dirty="0">
                <a:solidFill>
                  <a:srgbClr val="FF0000"/>
                </a:solidFill>
              </a:rPr>
              <a:t> </a:t>
            </a:r>
            <a:endParaRPr lang="en-US" sz="1600" baseline="-25000" dirty="0">
              <a:solidFill>
                <a:srgbClr val="FF0000"/>
              </a:solidFill>
            </a:endParaRPr>
          </a:p>
        </p:txBody>
      </p:sp>
    </p:spTree>
    <p:extLst>
      <p:ext uri="{BB962C8B-B14F-4D97-AF65-F5344CB8AC3E}">
        <p14:creationId xmlns:p14="http://schemas.microsoft.com/office/powerpoint/2010/main" val="333774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4FCF21-372F-8F44-96F5-FFD508581F33}"/>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5A003B4-A767-0C4E-91BA-FB3FC04048CC}"/>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D5A003B4-A767-0C4E-91BA-FB3FC04048CC}"/>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071A1D9A-D48E-1249-A36F-D01AF7B399B2}"/>
              </a:ext>
            </a:extLst>
          </p:cNvPr>
          <p:cNvGraphicFramePr>
            <a:graphicFrameLocks noGrp="1"/>
          </p:cNvGraphicFramePr>
          <p:nvPr>
            <p:extLst>
              <p:ext uri="{D42A27DB-BD31-4B8C-83A1-F6EECF244321}">
                <p14:modId xmlns:p14="http://schemas.microsoft.com/office/powerpoint/2010/main" val="1781638580"/>
              </p:ext>
            </p:extLst>
          </p:nvPr>
        </p:nvGraphicFramePr>
        <p:xfrm>
          <a:off x="5329082" y="2187168"/>
          <a:ext cx="3564195" cy="1005840"/>
        </p:xfrm>
        <a:graphic>
          <a:graphicData uri="http://schemas.openxmlformats.org/drawingml/2006/table">
            <a:tbl>
              <a:tblPr firstRow="1" bandRow="1">
                <a:tableStyleId>{5940675A-B579-460E-94D1-54222C63F5DA}</a:tableStyleId>
              </a:tblPr>
              <a:tblGrid>
                <a:gridCol w="601649">
                  <a:extLst>
                    <a:ext uri="{9D8B030D-6E8A-4147-A177-3AD203B41FA5}">
                      <a16:colId xmlns:a16="http://schemas.microsoft.com/office/drawing/2014/main" val="3002059282"/>
                    </a:ext>
                  </a:extLst>
                </a:gridCol>
                <a:gridCol w="732196">
                  <a:extLst>
                    <a:ext uri="{9D8B030D-6E8A-4147-A177-3AD203B41FA5}">
                      <a16:colId xmlns:a16="http://schemas.microsoft.com/office/drawing/2014/main" val="2536767400"/>
                    </a:ext>
                  </a:extLst>
                </a:gridCol>
                <a:gridCol w="783279">
                  <a:extLst>
                    <a:ext uri="{9D8B030D-6E8A-4147-A177-3AD203B41FA5}">
                      <a16:colId xmlns:a16="http://schemas.microsoft.com/office/drawing/2014/main" val="898536638"/>
                    </a:ext>
                  </a:extLst>
                </a:gridCol>
                <a:gridCol w="1447071">
                  <a:extLst>
                    <a:ext uri="{9D8B030D-6E8A-4147-A177-3AD203B41FA5}">
                      <a16:colId xmlns:a16="http://schemas.microsoft.com/office/drawing/2014/main" val="178165540"/>
                    </a:ext>
                  </a:extLst>
                </a:gridCol>
              </a:tblGrid>
              <a:tr h="224329">
                <a:tc>
                  <a:txBody>
                    <a:bodyPr/>
                    <a:lstStyle/>
                    <a:p>
                      <a:pPr algn="ctr"/>
                      <a:endParaRPr lang="en-US" sz="1600" dirty="0"/>
                    </a:p>
                  </a:txBody>
                  <a:tcPr/>
                </a:tc>
                <a:tc>
                  <a:txBody>
                    <a:bodyPr/>
                    <a:lstStyle/>
                    <a:p>
                      <a:pPr algn="ctr"/>
                      <a:r>
                        <a:rPr lang="en-US" sz="1600" dirty="0" err="1"/>
                        <a:t>ŷ</a:t>
                      </a:r>
                      <a:r>
                        <a:rPr lang="en-US" sz="1600" dirty="0"/>
                        <a:t> = 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t>ŷ</a:t>
                      </a:r>
                      <a:r>
                        <a:rPr lang="en-US" sz="1600" dirty="0"/>
                        <a:t> = 1</a:t>
                      </a:r>
                    </a:p>
                  </a:txBody>
                  <a:tcPr/>
                </a:tc>
                <a:tc>
                  <a:txBody>
                    <a:bodyPr/>
                    <a:lstStyle/>
                    <a:p>
                      <a:pPr algn="ctr"/>
                      <a:endParaRPr lang="en-US" sz="1600"/>
                    </a:p>
                  </a:txBody>
                  <a:tcPr/>
                </a:tc>
                <a:extLst>
                  <a:ext uri="{0D108BD9-81ED-4DB2-BD59-A6C34878D82A}">
                    <a16:rowId xmlns:a16="http://schemas.microsoft.com/office/drawing/2014/main" val="667660266"/>
                  </a:ext>
                </a:extLst>
              </a:tr>
              <a:tr h="224329">
                <a:tc>
                  <a:txBody>
                    <a:bodyPr/>
                    <a:lstStyle/>
                    <a:p>
                      <a:pPr algn="ctr"/>
                      <a:r>
                        <a:rPr lang="en-US" sz="1600" dirty="0"/>
                        <a:t>y = 0</a:t>
                      </a:r>
                    </a:p>
                  </a:txBody>
                  <a:tcPr/>
                </a:tc>
                <a:tc>
                  <a:txBody>
                    <a:bodyPr/>
                    <a:lstStyle/>
                    <a:p>
                      <a:pPr algn="ctr"/>
                      <a:r>
                        <a:rPr lang="en-US" sz="1600" dirty="0"/>
                        <a:t>N</a:t>
                      </a:r>
                      <a:r>
                        <a:rPr lang="en-US" sz="1600" baseline="-25000" dirty="0"/>
                        <a:t>TN</a:t>
                      </a:r>
                    </a:p>
                  </a:txBody>
                  <a:tcPr/>
                </a:tc>
                <a:tc>
                  <a:txBody>
                    <a:bodyPr/>
                    <a:lstStyle/>
                    <a:p>
                      <a:pPr algn="ctr"/>
                      <a:r>
                        <a:rPr lang="en-US" sz="1600" dirty="0"/>
                        <a:t>N</a:t>
                      </a:r>
                      <a:r>
                        <a:rPr lang="en-US" sz="1600" baseline="-25000" dirty="0"/>
                        <a:t>FP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N</a:t>
                      </a:r>
                      <a:r>
                        <a:rPr lang="en-US" sz="1600" baseline="-25000" dirty="0"/>
                        <a:t>0</a:t>
                      </a:r>
                      <a:r>
                        <a:rPr lang="en-US" sz="1600" dirty="0"/>
                        <a:t> = N</a:t>
                      </a:r>
                      <a:r>
                        <a:rPr lang="en-US" sz="1600" baseline="-25000" dirty="0"/>
                        <a:t>TN </a:t>
                      </a:r>
                      <a:r>
                        <a:rPr lang="en-US" sz="1600" dirty="0"/>
                        <a:t>+ N</a:t>
                      </a:r>
                      <a:r>
                        <a:rPr lang="en-US" sz="1600" baseline="-25000" dirty="0"/>
                        <a:t>FP</a:t>
                      </a:r>
                    </a:p>
                  </a:txBody>
                  <a:tcPr/>
                </a:tc>
                <a:extLst>
                  <a:ext uri="{0D108BD9-81ED-4DB2-BD59-A6C34878D82A}">
                    <a16:rowId xmlns:a16="http://schemas.microsoft.com/office/drawing/2014/main" val="2251159901"/>
                  </a:ext>
                </a:extLst>
              </a:tr>
              <a:tr h="224329">
                <a:tc>
                  <a:txBody>
                    <a:bodyPr/>
                    <a:lstStyle/>
                    <a:p>
                      <a:pPr algn="ctr"/>
                      <a:r>
                        <a:rPr lang="en-US" sz="1600" dirty="0"/>
                        <a:t>y = 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FN</a:t>
                      </a:r>
                    </a:p>
                  </a:txBody>
                  <a:tcPr/>
                </a:tc>
                <a:tc>
                  <a:txBody>
                    <a:bodyPr/>
                    <a:lstStyle/>
                    <a:p>
                      <a:pPr algn="ctr"/>
                      <a:r>
                        <a:rPr lang="en-US" sz="1600" dirty="0"/>
                        <a:t>N</a:t>
                      </a:r>
                      <a:r>
                        <a:rPr lang="en-US" sz="1600" baseline="-25000" dirty="0"/>
                        <a:t>TP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1</a:t>
                      </a:r>
                      <a:r>
                        <a:rPr lang="en-US" sz="1600" dirty="0"/>
                        <a:t> = N</a:t>
                      </a:r>
                      <a:r>
                        <a:rPr lang="en-US" sz="1600" baseline="-25000" dirty="0"/>
                        <a:t>FN </a:t>
                      </a:r>
                      <a:r>
                        <a:rPr lang="en-US" sz="1600" dirty="0"/>
                        <a:t>+ N</a:t>
                      </a:r>
                      <a:r>
                        <a:rPr lang="en-US" sz="1600" baseline="-25000" dirty="0"/>
                        <a:t>TP</a:t>
                      </a:r>
                    </a:p>
                  </a:txBody>
                  <a:tcPr/>
                </a:tc>
                <a:extLst>
                  <a:ext uri="{0D108BD9-81ED-4DB2-BD59-A6C34878D82A}">
                    <a16:rowId xmlns:a16="http://schemas.microsoft.com/office/drawing/2014/main" val="1982347297"/>
                  </a:ext>
                </a:extLst>
              </a:tr>
            </a:tbl>
          </a:graphicData>
        </a:graphic>
      </p:graphicFrame>
      <p:sp>
        <p:nvSpPr>
          <p:cNvPr id="11" name="Content Placeholder 2">
            <a:extLst>
              <a:ext uri="{FF2B5EF4-FFF2-40B4-BE49-F238E27FC236}">
                <a16:creationId xmlns:a16="http://schemas.microsoft.com/office/drawing/2014/main" id="{FB1B8691-E3C4-5749-8424-39150E897EC3}"/>
              </a:ext>
            </a:extLst>
          </p:cNvPr>
          <p:cNvSpPr txBox="1">
            <a:spLocks/>
          </p:cNvSpPr>
          <p:nvPr/>
        </p:nvSpPr>
        <p:spPr>
          <a:xfrm>
            <a:off x="97955" y="3576939"/>
            <a:ext cx="8888926" cy="32079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TN (true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TN</a:t>
            </a:r>
            <a:r>
              <a:rPr lang="en-US" sz="1600" dirty="0"/>
              <a:t> = # data points in test set whose true label = 0 and classified correctly as 0</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0</a:t>
            </a:r>
            <a:r>
              <a:rPr lang="en-US" sz="1600" dirty="0"/>
              <a:t> = # data points in test set whose true label = 0</a:t>
            </a:r>
          </a:p>
          <a:p>
            <a:pPr marL="685800" lvl="1">
              <a:buFont typeface="Arial" panose="020B0604020202020204" pitchFamily="34" charset="0"/>
              <a:buChar char="•"/>
            </a:pPr>
            <a:r>
              <a:rPr lang="en-US" sz="1600" dirty="0"/>
              <a:t>TNR (true negative rate or specificity) = </a:t>
            </a:r>
            <a:r>
              <a:rPr lang="en-US" sz="1600" dirty="0">
                <a:solidFill>
                  <a:srgbClr val="FF0000"/>
                </a:solidFill>
              </a:rPr>
              <a:t>N</a:t>
            </a:r>
            <a:r>
              <a:rPr lang="en-US" sz="1600" baseline="-25000" dirty="0">
                <a:solidFill>
                  <a:srgbClr val="FF0000"/>
                </a:solidFill>
              </a:rPr>
              <a:t>TN</a:t>
            </a:r>
            <a:r>
              <a:rPr lang="en-US" sz="1600" dirty="0">
                <a:solidFill>
                  <a:srgbClr val="FF0000"/>
                </a:solidFill>
              </a:rPr>
              <a:t> / N</a:t>
            </a:r>
            <a:r>
              <a:rPr lang="en-US" sz="1600" baseline="-25000" dirty="0">
                <a:solidFill>
                  <a:srgbClr val="FF0000"/>
                </a:solidFill>
              </a:rPr>
              <a:t>0</a:t>
            </a:r>
          </a:p>
          <a:p>
            <a:pPr marL="285750" indent="-285750">
              <a:buFont typeface="Arial" panose="020B0604020202020204" pitchFamily="34" charset="0"/>
              <a:buChar char="•"/>
            </a:pPr>
            <a:r>
              <a:rPr lang="en-US" sz="1600" dirty="0"/>
              <a:t>FP (false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FP</a:t>
            </a:r>
            <a:r>
              <a:rPr lang="en-US" sz="1600" dirty="0"/>
              <a:t> = # data points in test set whose true label = 0 and classified wrongly as 1</a:t>
            </a:r>
          </a:p>
          <a:p>
            <a:pPr marL="685800" lvl="1">
              <a:buFont typeface="Arial" panose="020B0604020202020204" pitchFamily="34" charset="0"/>
              <a:buChar char="•"/>
            </a:pPr>
            <a:r>
              <a:rPr lang="en-US" sz="1600" dirty="0"/>
              <a:t>FPR (false positive rate or type 1 error) = </a:t>
            </a:r>
            <a:r>
              <a:rPr lang="en-US" sz="1600" dirty="0">
                <a:solidFill>
                  <a:srgbClr val="FF0000"/>
                </a:solidFill>
              </a:rPr>
              <a:t>N</a:t>
            </a:r>
            <a:r>
              <a:rPr lang="en-US" sz="1600" baseline="-25000" dirty="0">
                <a:solidFill>
                  <a:srgbClr val="FF0000"/>
                </a:solidFill>
              </a:rPr>
              <a:t>FP</a:t>
            </a:r>
            <a:r>
              <a:rPr lang="en-US" sz="1600" dirty="0">
                <a:solidFill>
                  <a:srgbClr val="FF0000"/>
                </a:solidFill>
              </a:rPr>
              <a:t> / N</a:t>
            </a:r>
            <a:r>
              <a:rPr lang="en-US" sz="1600" baseline="-25000" dirty="0">
                <a:solidFill>
                  <a:srgbClr val="FF0000"/>
                </a:solidFill>
              </a:rPr>
              <a:t>0</a:t>
            </a:r>
            <a:endParaRPr lang="en-US" sz="1600" baseline="-25000" dirty="0"/>
          </a:p>
          <a:p>
            <a:pPr marL="285750" indent="-285750">
              <a:buFont typeface="Arial" panose="020B0604020202020204" pitchFamily="34" charset="0"/>
              <a:buChar char="•"/>
            </a:pPr>
            <a:r>
              <a:rPr lang="en-US" sz="1600" dirty="0"/>
              <a:t>FN (false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FN</a:t>
            </a:r>
            <a:r>
              <a:rPr lang="en-US" sz="1600" dirty="0"/>
              <a:t> = # data points in test set whose true label = 1 and classified wrongly as 0</a:t>
            </a:r>
          </a:p>
          <a:p>
            <a:pPr marL="685800" lvl="1">
              <a:buFont typeface="Arial" panose="020B0604020202020204" pitchFamily="34" charset="0"/>
              <a:buChar char="•"/>
            </a:pPr>
            <a:r>
              <a:rPr lang="en-US" sz="1600" dirty="0"/>
              <a:t>FNR (false negative rate or type 2 error) = </a:t>
            </a:r>
            <a:r>
              <a:rPr lang="en-US" sz="1600" dirty="0">
                <a:solidFill>
                  <a:srgbClr val="FF0000"/>
                </a:solidFill>
              </a:rPr>
              <a:t>N</a:t>
            </a:r>
            <a:r>
              <a:rPr lang="en-US" sz="1600" baseline="-25000" dirty="0">
                <a:solidFill>
                  <a:srgbClr val="FF0000"/>
                </a:solidFill>
              </a:rPr>
              <a:t>FN</a:t>
            </a:r>
            <a:r>
              <a:rPr lang="en-US" sz="1600" dirty="0">
                <a:solidFill>
                  <a:srgbClr val="FF0000"/>
                </a:solidFill>
              </a:rPr>
              <a:t> / N</a:t>
            </a:r>
            <a:r>
              <a:rPr lang="en-US" sz="1600" baseline="-25000" dirty="0">
                <a:solidFill>
                  <a:srgbClr val="FF0000"/>
                </a:solidFill>
              </a:rPr>
              <a:t>1</a:t>
            </a:r>
          </a:p>
          <a:p>
            <a:pPr marL="285750">
              <a:buFont typeface="Arial" panose="020B0604020202020204" pitchFamily="34" charset="0"/>
              <a:buChar char="•"/>
            </a:pPr>
            <a:endParaRPr lang="en-US" sz="1600" baseline="-25000" dirty="0"/>
          </a:p>
          <a:p>
            <a:endParaRPr lang="en-US" sz="1600" baseline="-25000" dirty="0"/>
          </a:p>
          <a:p>
            <a:endParaRPr lang="en-US" sz="1600" baseline="-25000" dirty="0"/>
          </a:p>
          <a:p>
            <a:endParaRPr lang="en-US" sz="1600" baseline="-25000" dirty="0"/>
          </a:p>
          <a:p>
            <a:endParaRPr lang="en-US" sz="1600" dirty="0"/>
          </a:p>
          <a:p>
            <a:pPr marL="457200" lvl="1" indent="0">
              <a:buFont typeface="Arial"/>
              <a:buNone/>
            </a:pP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12" name="Content Placeholder 2">
            <a:extLst>
              <a:ext uri="{FF2B5EF4-FFF2-40B4-BE49-F238E27FC236}">
                <a16:creationId xmlns:a16="http://schemas.microsoft.com/office/drawing/2014/main" id="{2689A5A2-CE46-6747-8B77-F995AFB3E40D}"/>
              </a:ext>
            </a:extLst>
          </p:cNvPr>
          <p:cNvSpPr txBox="1">
            <a:spLocks/>
          </p:cNvSpPr>
          <p:nvPr/>
        </p:nvSpPr>
        <p:spPr>
          <a:xfrm>
            <a:off x="97955" y="2077516"/>
            <a:ext cx="5522558" cy="1758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TP (true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TP</a:t>
            </a:r>
            <a:r>
              <a:rPr lang="en-US" sz="1600" dirty="0"/>
              <a:t> = # data points in test set whose true label = 1 &amp; classified correctly as 1</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1</a:t>
            </a:r>
            <a:r>
              <a:rPr lang="en-US" sz="1600" dirty="0"/>
              <a:t> = # data points in test set whose true label = 1</a:t>
            </a:r>
          </a:p>
          <a:p>
            <a:pPr marL="685800" lvl="1">
              <a:buFont typeface="Arial" panose="020B0604020202020204" pitchFamily="34" charset="0"/>
              <a:buChar char="•"/>
            </a:pPr>
            <a:r>
              <a:rPr lang="en-US" sz="1600" dirty="0"/>
              <a:t>TPR (true positive rate or sensitivity or recall) = </a:t>
            </a:r>
            <a:r>
              <a:rPr lang="en-US" sz="1600" dirty="0">
                <a:solidFill>
                  <a:srgbClr val="FF0000"/>
                </a:solidFill>
              </a:rPr>
              <a:t>N</a:t>
            </a:r>
            <a:r>
              <a:rPr lang="en-US" sz="1600" baseline="-25000" dirty="0">
                <a:solidFill>
                  <a:srgbClr val="FF0000"/>
                </a:solidFill>
              </a:rPr>
              <a:t>TP</a:t>
            </a:r>
            <a:r>
              <a:rPr lang="en-US" sz="1600" dirty="0">
                <a:solidFill>
                  <a:srgbClr val="FF0000"/>
                </a:solidFill>
              </a:rPr>
              <a:t> /N</a:t>
            </a:r>
            <a:r>
              <a:rPr lang="en-US" sz="1600" baseline="-25000" dirty="0">
                <a:solidFill>
                  <a:srgbClr val="FF0000"/>
                </a:solidFill>
              </a:rPr>
              <a:t>1</a:t>
            </a:r>
            <a:r>
              <a:rPr lang="en-US" sz="1600" dirty="0">
                <a:solidFill>
                  <a:srgbClr val="FF0000"/>
                </a:solidFill>
              </a:rPr>
              <a:t> </a:t>
            </a:r>
            <a:endParaRPr lang="en-US" sz="1600" baseline="-25000" dirty="0">
              <a:solidFill>
                <a:srgbClr val="FF0000"/>
              </a:solidFill>
            </a:endParaRPr>
          </a:p>
        </p:txBody>
      </p:sp>
    </p:spTree>
    <p:extLst>
      <p:ext uri="{BB962C8B-B14F-4D97-AF65-F5344CB8AC3E}">
        <p14:creationId xmlns:p14="http://schemas.microsoft.com/office/powerpoint/2010/main" val="3285353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37F797-33E6-9A46-8B7C-07BF02F24186}"/>
              </a:ext>
            </a:extLst>
          </p:cNvPr>
          <p:cNvSpPr>
            <a:spLocks noGrp="1"/>
          </p:cNvSpPr>
          <p:nvPr>
            <p:ph type="title"/>
          </p:nvPr>
        </p:nvSpPr>
        <p:spPr>
          <a:xfrm>
            <a:off x="527538" y="-69618"/>
            <a:ext cx="8229600" cy="896082"/>
          </a:xfrm>
        </p:spPr>
        <p:txBody>
          <a:bodyPr>
            <a:normAutofit/>
          </a:bodyPr>
          <a:lstStyle/>
          <a:p>
            <a:r>
              <a:rPr lang="en-US" sz="3400" dirty="0"/>
              <a:t>Different Metrics</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D79CD7-D93F-374D-97E0-8397F289F890}"/>
                  </a:ext>
                </a:extLst>
              </p:cNvPr>
              <p:cNvSpPr>
                <a:spLocks noGrp="1"/>
              </p:cNvSpPr>
              <p:nvPr>
                <p:ph idx="1"/>
              </p:nvPr>
            </p:nvSpPr>
            <p:spPr>
              <a:xfrm>
                <a:off x="87922" y="650613"/>
                <a:ext cx="9056078" cy="1532147"/>
              </a:xfrm>
            </p:spPr>
            <p:txBody>
              <a:bodyPr>
                <a:noAutofit/>
              </a:bodyPr>
              <a:lstStyle/>
              <a:p>
                <a:pPr marL="288925" indent="-288925"/>
                <a:r>
                  <a:rPr lang="en-US" sz="1600" dirty="0"/>
                  <a:t>From previous slide, threshold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r>
                <a14:m>
                  <m:oMath xmlns:m="http://schemas.openxmlformats.org/officeDocument/2006/math">
                    <m:r>
                      <a:rPr lang="en-US" sz="1600" i="1">
                        <a:latin typeface="Cambria Math" panose="02040503050406030204" pitchFamily="18" charset="0"/>
                      </a:rPr>
                      <m:t>= </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r>
                          <a:rPr lang="en-US" sz="1600" b="0" i="1" smtClean="0">
                            <a:latin typeface="Cambria Math" panose="02040503050406030204" pitchFamily="18" charset="0"/>
                          </a:rPr>
                          <m:t>𝑥</m:t>
                        </m:r>
                        <m:r>
                          <a:rPr lang="en-US" sz="1600" b="0" i="1" smtClean="0">
                            <a:latin typeface="Cambria Math" panose="02040503050406030204" pitchFamily="18" charset="0"/>
                          </a:rPr>
                          <m:t>)</m:t>
                        </m:r>
                      </m:num>
                      <m:den>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oMath>
                </a14:m>
                <a:r>
                  <a:rPr lang="en-US" sz="1600" dirty="0"/>
                  <a:t>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𝐹𝑃</m:t>
                            </m:r>
                          </m:sub>
                        </m:sSub>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𝐿</m:t>
                            </m:r>
                          </m:e>
                          <m:sub>
                            <m:r>
                              <a:rPr lang="en-US" sz="1600" b="0" i="1" smtClean="0">
                                <a:latin typeface="Cambria Math" panose="02040503050406030204" pitchFamily="18" charset="0"/>
                                <a:ea typeface="Cambria Math" panose="02040503050406030204" pitchFamily="18" charset="0"/>
                              </a:rPr>
                              <m:t>𝐹𝑁</m:t>
                            </m:r>
                          </m:sub>
                        </m:sSub>
                      </m:den>
                    </m:f>
                  </m:oMath>
                </a14:m>
                <a:r>
                  <a:rPr lang="en-US" sz="1600" dirty="0"/>
                  <a:t>  to make classification decision</a:t>
                </a:r>
              </a:p>
              <a:p>
                <a:pPr marL="288925" indent="-288925"/>
                <a:r>
                  <a:rPr lang="en-US" sz="1600" dirty="0"/>
                  <a:t>When comparing two algorithms, we often do not know (or do not want) to define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oMath>
                </a14:m>
                <a:r>
                  <a:rPr lang="en-US" sz="1600" dirty="0"/>
                  <a:t> because for the same dataset (e.g., </a:t>
                </a:r>
                <a:r>
                  <a:rPr lang="en-US" sz="1600" dirty="0" err="1"/>
                  <a:t>facebook</a:t>
                </a:r>
                <a:r>
                  <a:rPr lang="en-US" sz="1600" dirty="0"/>
                  <a:t> photos), loss might be application specific</a:t>
                </a:r>
              </a:p>
              <a:p>
                <a:pPr marL="288925" indent="-288925"/>
                <a:r>
                  <a:rPr lang="en-US" sz="1600" dirty="0"/>
                  <a:t>Instead of thresholding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at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𝐹𝑃</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𝐹𝑁</m:t>
                            </m:r>
                          </m:sub>
                        </m:sSub>
                      </m:den>
                    </m:f>
                  </m:oMath>
                </a14:m>
                <a:r>
                  <a:rPr lang="en-US" sz="1600" dirty="0"/>
                  <a:t>, we threshold at different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and compute for each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a:p>
                <a:pPr marL="288925" indent="-288925"/>
                <a:endParaRPr lang="en-US" sz="1600" baseline="-25000" dirty="0"/>
              </a:p>
              <a:p>
                <a:endParaRPr lang="en-US" sz="2000" baseline="-25000" dirty="0"/>
              </a:p>
              <a:p>
                <a:endParaRPr lang="en-US" sz="2000" baseline="-25000" dirty="0"/>
              </a:p>
              <a:p>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mc:Choice>
        <mc:Fallback xmlns="">
          <p:sp>
            <p:nvSpPr>
              <p:cNvPr id="9" name="Content Placeholder 2">
                <a:extLst>
                  <a:ext uri="{FF2B5EF4-FFF2-40B4-BE49-F238E27FC236}">
                    <a16:creationId xmlns:a16="http://schemas.microsoft.com/office/drawing/2014/main" id="{09D79CD7-D93F-374D-97E0-8397F289F890}"/>
                  </a:ext>
                </a:extLst>
              </p:cNvPr>
              <p:cNvSpPr>
                <a:spLocks noGrp="1" noRot="1" noChangeAspect="1" noMove="1" noResize="1" noEditPoints="1" noAdjustHandles="1" noChangeArrowheads="1" noChangeShapeType="1" noTextEdit="1"/>
              </p:cNvSpPr>
              <p:nvPr>
                <p:ph idx="1"/>
              </p:nvPr>
            </p:nvSpPr>
            <p:spPr>
              <a:xfrm>
                <a:off x="87922" y="650613"/>
                <a:ext cx="9056078" cy="1532147"/>
              </a:xfrm>
              <a:blipFill>
                <a:blip r:embed="rId3"/>
                <a:stretch>
                  <a:fillRect l="-28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3111A21B-4A3C-B145-8A6B-9D7FEB7ABA3A}"/>
              </a:ext>
            </a:extLst>
          </p:cNvPr>
          <p:cNvGraphicFramePr>
            <a:graphicFrameLocks noGrp="1"/>
          </p:cNvGraphicFramePr>
          <p:nvPr>
            <p:extLst>
              <p:ext uri="{D42A27DB-BD31-4B8C-83A1-F6EECF244321}">
                <p14:modId xmlns:p14="http://schemas.microsoft.com/office/powerpoint/2010/main" val="946331917"/>
              </p:ext>
            </p:extLst>
          </p:nvPr>
        </p:nvGraphicFramePr>
        <p:xfrm>
          <a:off x="5329082" y="2187168"/>
          <a:ext cx="3564195" cy="1005840"/>
        </p:xfrm>
        <a:graphic>
          <a:graphicData uri="http://schemas.openxmlformats.org/drawingml/2006/table">
            <a:tbl>
              <a:tblPr firstRow="1" bandRow="1">
                <a:tableStyleId>{5940675A-B579-460E-94D1-54222C63F5DA}</a:tableStyleId>
              </a:tblPr>
              <a:tblGrid>
                <a:gridCol w="601649">
                  <a:extLst>
                    <a:ext uri="{9D8B030D-6E8A-4147-A177-3AD203B41FA5}">
                      <a16:colId xmlns:a16="http://schemas.microsoft.com/office/drawing/2014/main" val="3002059282"/>
                    </a:ext>
                  </a:extLst>
                </a:gridCol>
                <a:gridCol w="732196">
                  <a:extLst>
                    <a:ext uri="{9D8B030D-6E8A-4147-A177-3AD203B41FA5}">
                      <a16:colId xmlns:a16="http://schemas.microsoft.com/office/drawing/2014/main" val="2536767400"/>
                    </a:ext>
                  </a:extLst>
                </a:gridCol>
                <a:gridCol w="783279">
                  <a:extLst>
                    <a:ext uri="{9D8B030D-6E8A-4147-A177-3AD203B41FA5}">
                      <a16:colId xmlns:a16="http://schemas.microsoft.com/office/drawing/2014/main" val="898536638"/>
                    </a:ext>
                  </a:extLst>
                </a:gridCol>
                <a:gridCol w="1447071">
                  <a:extLst>
                    <a:ext uri="{9D8B030D-6E8A-4147-A177-3AD203B41FA5}">
                      <a16:colId xmlns:a16="http://schemas.microsoft.com/office/drawing/2014/main" val="178165540"/>
                    </a:ext>
                  </a:extLst>
                </a:gridCol>
              </a:tblGrid>
              <a:tr h="224329">
                <a:tc>
                  <a:txBody>
                    <a:bodyPr/>
                    <a:lstStyle/>
                    <a:p>
                      <a:pPr algn="ctr"/>
                      <a:endParaRPr lang="en-US" sz="1600" dirty="0"/>
                    </a:p>
                  </a:txBody>
                  <a:tcPr/>
                </a:tc>
                <a:tc>
                  <a:txBody>
                    <a:bodyPr/>
                    <a:lstStyle/>
                    <a:p>
                      <a:pPr algn="ctr"/>
                      <a:r>
                        <a:rPr lang="en-US" sz="1600" dirty="0" err="1"/>
                        <a:t>ŷ</a:t>
                      </a:r>
                      <a:r>
                        <a:rPr lang="en-US" sz="1600" dirty="0"/>
                        <a:t> = 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t>ŷ</a:t>
                      </a:r>
                      <a:r>
                        <a:rPr lang="en-US" sz="1600" dirty="0"/>
                        <a:t> = 1</a:t>
                      </a:r>
                    </a:p>
                  </a:txBody>
                  <a:tcPr/>
                </a:tc>
                <a:tc>
                  <a:txBody>
                    <a:bodyPr/>
                    <a:lstStyle/>
                    <a:p>
                      <a:pPr algn="ctr"/>
                      <a:endParaRPr lang="en-US" sz="1600"/>
                    </a:p>
                  </a:txBody>
                  <a:tcPr/>
                </a:tc>
                <a:extLst>
                  <a:ext uri="{0D108BD9-81ED-4DB2-BD59-A6C34878D82A}">
                    <a16:rowId xmlns:a16="http://schemas.microsoft.com/office/drawing/2014/main" val="667660266"/>
                  </a:ext>
                </a:extLst>
              </a:tr>
              <a:tr h="224329">
                <a:tc>
                  <a:txBody>
                    <a:bodyPr/>
                    <a:lstStyle/>
                    <a:p>
                      <a:pPr algn="ctr"/>
                      <a:r>
                        <a:rPr lang="en-US" sz="1600" dirty="0"/>
                        <a:t>y = 0</a:t>
                      </a:r>
                    </a:p>
                  </a:txBody>
                  <a:tcPr/>
                </a:tc>
                <a:tc>
                  <a:txBody>
                    <a:bodyPr/>
                    <a:lstStyle/>
                    <a:p>
                      <a:pPr algn="ctr"/>
                      <a:r>
                        <a:rPr lang="en-US" sz="1600" dirty="0">
                          <a:solidFill>
                            <a:srgbClr val="FF0000"/>
                          </a:solidFill>
                        </a:rPr>
                        <a:t>N</a:t>
                      </a:r>
                      <a:r>
                        <a:rPr lang="en-US" sz="1600" baseline="-25000" dirty="0">
                          <a:solidFill>
                            <a:srgbClr val="FF0000"/>
                          </a:solidFill>
                        </a:rPr>
                        <a:t>TN</a:t>
                      </a:r>
                    </a:p>
                  </a:txBody>
                  <a:tcPr/>
                </a:tc>
                <a:tc>
                  <a:txBody>
                    <a:bodyPr/>
                    <a:lstStyle/>
                    <a:p>
                      <a:pPr algn="ctr"/>
                      <a:r>
                        <a:rPr lang="en-US" sz="1600" dirty="0">
                          <a:solidFill>
                            <a:srgbClr val="FF0000"/>
                          </a:solidFill>
                        </a:rPr>
                        <a:t>N</a:t>
                      </a:r>
                      <a:r>
                        <a:rPr lang="en-US" sz="1600" baseline="-25000" dirty="0">
                          <a:solidFill>
                            <a:srgbClr val="FF0000"/>
                          </a:solidFill>
                        </a:rPr>
                        <a:t>FP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0</a:t>
                      </a:r>
                      <a:r>
                        <a:rPr lang="en-US" sz="1600" dirty="0"/>
                        <a:t> = N</a:t>
                      </a:r>
                      <a:r>
                        <a:rPr lang="en-US" sz="1600" baseline="-25000" dirty="0"/>
                        <a:t>TN </a:t>
                      </a:r>
                      <a:r>
                        <a:rPr lang="en-US" sz="1600" dirty="0"/>
                        <a:t>+ N</a:t>
                      </a:r>
                      <a:r>
                        <a:rPr lang="en-US" sz="1600" baseline="-25000" dirty="0"/>
                        <a:t>FP</a:t>
                      </a:r>
                    </a:p>
                  </a:txBody>
                  <a:tcPr/>
                </a:tc>
                <a:extLst>
                  <a:ext uri="{0D108BD9-81ED-4DB2-BD59-A6C34878D82A}">
                    <a16:rowId xmlns:a16="http://schemas.microsoft.com/office/drawing/2014/main" val="2251159901"/>
                  </a:ext>
                </a:extLst>
              </a:tr>
              <a:tr h="224329">
                <a:tc>
                  <a:txBody>
                    <a:bodyPr/>
                    <a:lstStyle/>
                    <a:p>
                      <a:pPr algn="ctr"/>
                      <a:r>
                        <a:rPr lang="en-US" sz="1600" dirty="0"/>
                        <a:t>y = 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FN</a:t>
                      </a:r>
                    </a:p>
                  </a:txBody>
                  <a:tcPr/>
                </a:tc>
                <a:tc>
                  <a:txBody>
                    <a:bodyPr/>
                    <a:lstStyle/>
                    <a:p>
                      <a:pPr algn="ctr"/>
                      <a:r>
                        <a:rPr lang="en-US" sz="1600" dirty="0">
                          <a:solidFill>
                            <a:srgbClr val="FF0000"/>
                          </a:solidFill>
                        </a:rPr>
                        <a:t>N</a:t>
                      </a:r>
                      <a:r>
                        <a:rPr lang="en-US" sz="1600" baseline="-25000" dirty="0">
                          <a:solidFill>
                            <a:srgbClr val="FF0000"/>
                          </a:solidFill>
                        </a:rPr>
                        <a:t>TP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a:t>
                      </a:r>
                      <a:r>
                        <a:rPr lang="en-US" sz="1600" baseline="-25000" dirty="0">
                          <a:solidFill>
                            <a:srgbClr val="FF0000"/>
                          </a:solidFill>
                        </a:rPr>
                        <a:t>1</a:t>
                      </a:r>
                      <a:r>
                        <a:rPr lang="en-US" sz="1600" dirty="0"/>
                        <a:t> = N</a:t>
                      </a:r>
                      <a:r>
                        <a:rPr lang="en-US" sz="1600" baseline="-25000" dirty="0"/>
                        <a:t>FN </a:t>
                      </a:r>
                      <a:r>
                        <a:rPr lang="en-US" sz="1600" dirty="0"/>
                        <a:t>+ N</a:t>
                      </a:r>
                      <a:r>
                        <a:rPr lang="en-US" sz="1600" baseline="-25000" dirty="0"/>
                        <a:t>TP</a:t>
                      </a:r>
                    </a:p>
                  </a:txBody>
                  <a:tcPr/>
                </a:tc>
                <a:extLst>
                  <a:ext uri="{0D108BD9-81ED-4DB2-BD59-A6C34878D82A}">
                    <a16:rowId xmlns:a16="http://schemas.microsoft.com/office/drawing/2014/main" val="1982347297"/>
                  </a:ext>
                </a:extLst>
              </a:tr>
            </a:tbl>
          </a:graphicData>
        </a:graphic>
      </p:graphicFrame>
      <p:sp>
        <p:nvSpPr>
          <p:cNvPr id="11" name="Content Placeholder 2">
            <a:extLst>
              <a:ext uri="{FF2B5EF4-FFF2-40B4-BE49-F238E27FC236}">
                <a16:creationId xmlns:a16="http://schemas.microsoft.com/office/drawing/2014/main" id="{FFFD8CA2-2260-4E4F-9980-FAEEF9A2565A}"/>
              </a:ext>
            </a:extLst>
          </p:cNvPr>
          <p:cNvSpPr txBox="1">
            <a:spLocks/>
          </p:cNvSpPr>
          <p:nvPr/>
        </p:nvSpPr>
        <p:spPr>
          <a:xfrm>
            <a:off x="97955" y="3576939"/>
            <a:ext cx="8888926" cy="32079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TN (true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TN</a:t>
            </a:r>
            <a:r>
              <a:rPr lang="en-US" sz="1600" dirty="0"/>
              <a:t> = # data points in test set whose true label = 0 and classified correctly as 0</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0</a:t>
            </a:r>
            <a:r>
              <a:rPr lang="en-US" sz="1600" dirty="0"/>
              <a:t> = # data points in test set whose true label = 0</a:t>
            </a:r>
          </a:p>
          <a:p>
            <a:pPr marL="685800" lvl="1">
              <a:buFont typeface="Arial" panose="020B0604020202020204" pitchFamily="34" charset="0"/>
              <a:buChar char="•"/>
            </a:pPr>
            <a:r>
              <a:rPr lang="en-US" sz="1600" dirty="0"/>
              <a:t>TNR (true negative rate or specificity) = </a:t>
            </a:r>
            <a:r>
              <a:rPr lang="en-US" sz="1600" dirty="0">
                <a:solidFill>
                  <a:srgbClr val="FF0000"/>
                </a:solidFill>
              </a:rPr>
              <a:t>N</a:t>
            </a:r>
            <a:r>
              <a:rPr lang="en-US" sz="1600" baseline="-25000" dirty="0">
                <a:solidFill>
                  <a:srgbClr val="FF0000"/>
                </a:solidFill>
              </a:rPr>
              <a:t>TN</a:t>
            </a:r>
            <a:r>
              <a:rPr lang="en-US" sz="1600" dirty="0">
                <a:solidFill>
                  <a:srgbClr val="FF0000"/>
                </a:solidFill>
              </a:rPr>
              <a:t> / N</a:t>
            </a:r>
            <a:r>
              <a:rPr lang="en-US" sz="1600" baseline="-25000" dirty="0">
                <a:solidFill>
                  <a:srgbClr val="FF0000"/>
                </a:solidFill>
              </a:rPr>
              <a:t>0</a:t>
            </a:r>
          </a:p>
          <a:p>
            <a:pPr marL="285750" indent="-285750">
              <a:buFont typeface="Arial" panose="020B0604020202020204" pitchFamily="34" charset="0"/>
              <a:buChar char="•"/>
            </a:pPr>
            <a:r>
              <a:rPr lang="en-US" sz="1600" dirty="0"/>
              <a:t>FP (false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FP</a:t>
            </a:r>
            <a:r>
              <a:rPr lang="en-US" sz="1600" dirty="0"/>
              <a:t> = # data points in test set whose true label = 0 and classified wrongly as 1</a:t>
            </a:r>
          </a:p>
          <a:p>
            <a:pPr marL="685800" lvl="1">
              <a:buFont typeface="Arial" panose="020B0604020202020204" pitchFamily="34" charset="0"/>
              <a:buChar char="•"/>
            </a:pPr>
            <a:r>
              <a:rPr lang="en-US" sz="1600" dirty="0"/>
              <a:t>FPR (false positive rate or type 1 error) = </a:t>
            </a:r>
            <a:r>
              <a:rPr lang="en-US" sz="1600" dirty="0">
                <a:solidFill>
                  <a:srgbClr val="FF0000"/>
                </a:solidFill>
              </a:rPr>
              <a:t>N</a:t>
            </a:r>
            <a:r>
              <a:rPr lang="en-US" sz="1600" baseline="-25000" dirty="0">
                <a:solidFill>
                  <a:srgbClr val="FF0000"/>
                </a:solidFill>
              </a:rPr>
              <a:t>FP</a:t>
            </a:r>
            <a:r>
              <a:rPr lang="en-US" sz="1600" dirty="0">
                <a:solidFill>
                  <a:srgbClr val="FF0000"/>
                </a:solidFill>
              </a:rPr>
              <a:t> / N</a:t>
            </a:r>
            <a:r>
              <a:rPr lang="en-US" sz="1600" baseline="-25000" dirty="0">
                <a:solidFill>
                  <a:srgbClr val="FF0000"/>
                </a:solidFill>
              </a:rPr>
              <a:t>0</a:t>
            </a:r>
            <a:endParaRPr lang="en-US" sz="1600" baseline="-25000" dirty="0"/>
          </a:p>
          <a:p>
            <a:pPr marL="285750" indent="-285750">
              <a:buFont typeface="Arial" panose="020B0604020202020204" pitchFamily="34" charset="0"/>
              <a:buChar char="•"/>
            </a:pPr>
            <a:r>
              <a:rPr lang="en-US" sz="1600" dirty="0"/>
              <a:t>FN (false negatives)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FN</a:t>
            </a:r>
            <a:r>
              <a:rPr lang="en-US" sz="1600" dirty="0"/>
              <a:t> = # data points in test set whose true label = 1 and classified wrongly as 0</a:t>
            </a:r>
          </a:p>
          <a:p>
            <a:pPr marL="685800" lvl="1">
              <a:buFont typeface="Arial" panose="020B0604020202020204" pitchFamily="34" charset="0"/>
              <a:buChar char="•"/>
            </a:pPr>
            <a:r>
              <a:rPr lang="en-US" sz="1600" dirty="0"/>
              <a:t>FNR (false negative rate or type 2 error) = </a:t>
            </a:r>
            <a:r>
              <a:rPr lang="en-US" sz="1600" dirty="0">
                <a:solidFill>
                  <a:srgbClr val="FF0000"/>
                </a:solidFill>
              </a:rPr>
              <a:t>N</a:t>
            </a:r>
            <a:r>
              <a:rPr lang="en-US" sz="1600" baseline="-25000" dirty="0">
                <a:solidFill>
                  <a:srgbClr val="FF0000"/>
                </a:solidFill>
              </a:rPr>
              <a:t>FN</a:t>
            </a:r>
            <a:r>
              <a:rPr lang="en-US" sz="1600" dirty="0">
                <a:solidFill>
                  <a:srgbClr val="FF0000"/>
                </a:solidFill>
              </a:rPr>
              <a:t> / N</a:t>
            </a:r>
            <a:r>
              <a:rPr lang="en-US" sz="1600" baseline="-25000" dirty="0">
                <a:solidFill>
                  <a:srgbClr val="FF0000"/>
                </a:solidFill>
              </a:rPr>
              <a:t>1</a:t>
            </a:r>
          </a:p>
          <a:p>
            <a:pPr marL="288925" indent="-288925">
              <a:buFont typeface="Arial" panose="020B0604020202020204" pitchFamily="34" charset="0"/>
              <a:buChar char="•"/>
              <a:tabLst>
                <a:tab pos="168275" algn="l"/>
              </a:tabLst>
            </a:pPr>
            <a:r>
              <a:rPr lang="en-US" sz="1600" dirty="0"/>
              <a:t>Many other possibilities: </a:t>
            </a:r>
            <a:r>
              <a:rPr lang="en-US" sz="1600" dirty="0">
                <a:hlinkClick r:id="rId4"/>
              </a:rPr>
              <a:t>https://en.wikipedia.org/wiki/Sensitivity_and_specificity</a:t>
            </a:r>
            <a:endParaRPr lang="en-US" sz="1600" dirty="0"/>
          </a:p>
          <a:p>
            <a:pPr marL="285750">
              <a:buFont typeface="Arial" panose="020B0604020202020204" pitchFamily="34" charset="0"/>
              <a:buChar char="•"/>
            </a:pPr>
            <a:endParaRPr lang="en-US" sz="1600" baseline="-25000" dirty="0"/>
          </a:p>
          <a:p>
            <a:endParaRPr lang="en-US" sz="1600" baseline="-25000" dirty="0"/>
          </a:p>
          <a:p>
            <a:endParaRPr lang="en-US" sz="1600" baseline="-25000" dirty="0"/>
          </a:p>
          <a:p>
            <a:endParaRPr lang="en-US" sz="1600" baseline="-25000" dirty="0"/>
          </a:p>
          <a:p>
            <a:endParaRPr lang="en-US" sz="1600" dirty="0"/>
          </a:p>
          <a:p>
            <a:pPr marL="457200" lvl="1" indent="0">
              <a:buFont typeface="Arial"/>
              <a:buNone/>
            </a:pP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12" name="Content Placeholder 2">
            <a:extLst>
              <a:ext uri="{FF2B5EF4-FFF2-40B4-BE49-F238E27FC236}">
                <a16:creationId xmlns:a16="http://schemas.microsoft.com/office/drawing/2014/main" id="{137F9331-B637-CA4F-9701-A5C4782C1B5F}"/>
              </a:ext>
            </a:extLst>
          </p:cNvPr>
          <p:cNvSpPr txBox="1">
            <a:spLocks/>
          </p:cNvSpPr>
          <p:nvPr/>
        </p:nvSpPr>
        <p:spPr>
          <a:xfrm>
            <a:off x="97955" y="2077516"/>
            <a:ext cx="5522558" cy="1758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TP (true positives)</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TP</a:t>
            </a:r>
            <a:r>
              <a:rPr lang="en-US" sz="1600" dirty="0"/>
              <a:t> = # data points in test set whose true label = 1 &amp; classified correctly as 1</a:t>
            </a:r>
          </a:p>
          <a:p>
            <a:pPr marL="685800" lvl="1">
              <a:buFont typeface="Arial" panose="020B0604020202020204" pitchFamily="34" charset="0"/>
              <a:buChar char="•"/>
            </a:pPr>
            <a:r>
              <a:rPr lang="en-US" sz="1600" dirty="0">
                <a:solidFill>
                  <a:srgbClr val="FF0000"/>
                </a:solidFill>
              </a:rPr>
              <a:t>N</a:t>
            </a:r>
            <a:r>
              <a:rPr lang="en-US" sz="1600" baseline="-25000" dirty="0">
                <a:solidFill>
                  <a:srgbClr val="FF0000"/>
                </a:solidFill>
              </a:rPr>
              <a:t>1</a:t>
            </a:r>
            <a:r>
              <a:rPr lang="en-US" sz="1600" dirty="0"/>
              <a:t> = # data points in test set whose true label = 1</a:t>
            </a:r>
          </a:p>
          <a:p>
            <a:pPr marL="685800" lvl="1">
              <a:buFont typeface="Arial" panose="020B0604020202020204" pitchFamily="34" charset="0"/>
              <a:buChar char="•"/>
            </a:pPr>
            <a:r>
              <a:rPr lang="en-US" sz="1600" dirty="0"/>
              <a:t>TPR (true positive rate or sensitivity or recall) = </a:t>
            </a:r>
            <a:r>
              <a:rPr lang="en-US" sz="1600" dirty="0">
                <a:solidFill>
                  <a:srgbClr val="FF0000"/>
                </a:solidFill>
              </a:rPr>
              <a:t>N</a:t>
            </a:r>
            <a:r>
              <a:rPr lang="en-US" sz="1600" baseline="-25000" dirty="0">
                <a:solidFill>
                  <a:srgbClr val="FF0000"/>
                </a:solidFill>
              </a:rPr>
              <a:t>TP</a:t>
            </a:r>
            <a:r>
              <a:rPr lang="en-US" sz="1600" dirty="0">
                <a:solidFill>
                  <a:srgbClr val="FF0000"/>
                </a:solidFill>
              </a:rPr>
              <a:t> /N</a:t>
            </a:r>
            <a:r>
              <a:rPr lang="en-US" sz="1600" baseline="-25000" dirty="0">
                <a:solidFill>
                  <a:srgbClr val="FF0000"/>
                </a:solidFill>
              </a:rPr>
              <a:t>1</a:t>
            </a:r>
            <a:r>
              <a:rPr lang="en-US" sz="1600" dirty="0">
                <a:solidFill>
                  <a:srgbClr val="FF0000"/>
                </a:solidFill>
              </a:rPr>
              <a:t> </a:t>
            </a:r>
            <a:endParaRPr lang="en-US" sz="1600" baseline="-25000" dirty="0">
              <a:solidFill>
                <a:srgbClr val="FF0000"/>
              </a:solidFill>
            </a:endParaRPr>
          </a:p>
        </p:txBody>
      </p:sp>
    </p:spTree>
    <p:extLst>
      <p:ext uri="{BB962C8B-B14F-4D97-AF65-F5344CB8AC3E}">
        <p14:creationId xmlns:p14="http://schemas.microsoft.com/office/powerpoint/2010/main" val="3470014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DC9F-DC78-4E41-9EEE-F0A62C9FB8A4}"/>
              </a:ext>
            </a:extLst>
          </p:cNvPr>
          <p:cNvSpPr>
            <a:spLocks noGrp="1"/>
          </p:cNvSpPr>
          <p:nvPr>
            <p:ph type="title"/>
          </p:nvPr>
        </p:nvSpPr>
        <p:spPr>
          <a:xfrm>
            <a:off x="457200" y="112958"/>
            <a:ext cx="8229600" cy="1143000"/>
          </a:xfrm>
        </p:spPr>
        <p:txBody>
          <a:bodyPr/>
          <a:lstStyle/>
          <a:p>
            <a:r>
              <a:rPr lang="en-US" dirty="0"/>
              <a:t>ROC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46AF6-ABAA-D34E-9E4B-3A26952C6039}"/>
                  </a:ext>
                </a:extLst>
              </p:cNvPr>
              <p:cNvSpPr>
                <a:spLocks noGrp="1"/>
              </p:cNvSpPr>
              <p:nvPr>
                <p:ph idx="1"/>
              </p:nvPr>
            </p:nvSpPr>
            <p:spPr>
              <a:xfrm>
                <a:off x="457200" y="1203203"/>
                <a:ext cx="8229600" cy="5317270"/>
              </a:xfrm>
            </p:spPr>
            <p:txBody>
              <a:bodyPr>
                <a:normAutofit/>
              </a:bodyPr>
              <a:lstStyle/>
              <a:p>
                <a:r>
                  <a:rPr lang="en-US" sz="2400" dirty="0"/>
                  <a:t>Previously, we threshold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r>
                      <a:rPr lang="en-US" sz="2400" b="0" i="0" smtClean="0">
                        <a:latin typeface="Cambria Math" panose="02040503050406030204" pitchFamily="18" charset="0"/>
                      </a:rPr>
                      <m:t> </m:t>
                    </m:r>
                  </m:oMath>
                </a14:m>
                <a:r>
                  <a:rPr lang="en-US" sz="2400" dirty="0"/>
                  <a:t>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and compute different metrics, e.g., TPR(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a:t>
                </a:r>
              </a:p>
            </p:txBody>
          </p:sp>
        </mc:Choice>
        <mc:Fallback xmlns="">
          <p:sp>
            <p:nvSpPr>
              <p:cNvPr id="3" name="Content Placeholder 2">
                <a:extLst>
                  <a:ext uri="{FF2B5EF4-FFF2-40B4-BE49-F238E27FC236}">
                    <a16:creationId xmlns:a16="http://schemas.microsoft.com/office/drawing/2014/main" id="{68146AF6-ABAA-D34E-9E4B-3A26952C6039}"/>
                  </a:ext>
                </a:extLst>
              </p:cNvPr>
              <p:cNvSpPr>
                <a:spLocks noGrp="1" noRot="1" noChangeAspect="1" noMove="1" noResize="1" noEditPoints="1" noAdjustHandles="1" noChangeArrowheads="1" noChangeShapeType="1" noTextEdit="1"/>
              </p:cNvSpPr>
              <p:nvPr>
                <p:ph idx="1"/>
              </p:nvPr>
            </p:nvSpPr>
            <p:spPr>
              <a:xfrm>
                <a:off x="457200" y="1203203"/>
                <a:ext cx="8229600" cy="5317270"/>
              </a:xfrm>
              <a:blipFill>
                <a:blip r:embed="rId3"/>
                <a:stretch>
                  <a:fillRect l="-1080"/>
                </a:stretch>
              </a:blipFill>
            </p:spPr>
            <p:txBody>
              <a:bodyPr/>
              <a:lstStyle/>
              <a:p>
                <a:r>
                  <a:rPr lang="en-US">
                    <a:noFill/>
                  </a:rPr>
                  <a:t> </a:t>
                </a:r>
              </a:p>
            </p:txBody>
          </p:sp>
        </mc:Fallback>
      </mc:AlternateContent>
    </p:spTree>
    <p:extLst>
      <p:ext uri="{BB962C8B-B14F-4D97-AF65-F5344CB8AC3E}">
        <p14:creationId xmlns:p14="http://schemas.microsoft.com/office/powerpoint/2010/main" val="774211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DC9F-DC78-4E41-9EEE-F0A62C9FB8A4}"/>
              </a:ext>
            </a:extLst>
          </p:cNvPr>
          <p:cNvSpPr>
            <a:spLocks noGrp="1"/>
          </p:cNvSpPr>
          <p:nvPr>
            <p:ph type="title"/>
          </p:nvPr>
        </p:nvSpPr>
        <p:spPr>
          <a:xfrm>
            <a:off x="457200" y="112958"/>
            <a:ext cx="8229600" cy="1143000"/>
          </a:xfrm>
        </p:spPr>
        <p:txBody>
          <a:bodyPr/>
          <a:lstStyle/>
          <a:p>
            <a:r>
              <a:rPr lang="en-US" dirty="0"/>
              <a:t>ROC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46AF6-ABAA-D34E-9E4B-3A26952C6039}"/>
                  </a:ext>
                </a:extLst>
              </p:cNvPr>
              <p:cNvSpPr>
                <a:spLocks noGrp="1"/>
              </p:cNvSpPr>
              <p:nvPr>
                <p:ph idx="1"/>
              </p:nvPr>
            </p:nvSpPr>
            <p:spPr>
              <a:xfrm>
                <a:off x="457200" y="1203203"/>
                <a:ext cx="8229600" cy="5317270"/>
              </a:xfrm>
            </p:spPr>
            <p:txBody>
              <a:bodyPr>
                <a:normAutofit/>
              </a:bodyPr>
              <a:lstStyle/>
              <a:p>
                <a:r>
                  <a:rPr lang="en-US" sz="2400" dirty="0"/>
                  <a:t>Previously, we threshold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r>
                      <a:rPr lang="en-US" sz="2400" b="0" i="0" smtClean="0">
                        <a:latin typeface="Cambria Math" panose="02040503050406030204" pitchFamily="18" charset="0"/>
                      </a:rPr>
                      <m:t> </m:t>
                    </m:r>
                  </m:oMath>
                </a14:m>
                <a:r>
                  <a:rPr lang="en-US" sz="2400" dirty="0"/>
                  <a:t>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and compute different metrics, e.g., TPR(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a:t>
                </a:r>
              </a:p>
              <a:p>
                <a:r>
                  <a:rPr lang="en-US" sz="2400" dirty="0"/>
                  <a:t>But f(x) does not need to be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oMath>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68146AF6-ABAA-D34E-9E4B-3A26952C6039}"/>
                  </a:ext>
                </a:extLst>
              </p:cNvPr>
              <p:cNvSpPr>
                <a:spLocks noGrp="1" noRot="1" noChangeAspect="1" noMove="1" noResize="1" noEditPoints="1" noAdjustHandles="1" noChangeArrowheads="1" noChangeShapeType="1" noTextEdit="1"/>
              </p:cNvSpPr>
              <p:nvPr>
                <p:ph idx="1"/>
              </p:nvPr>
            </p:nvSpPr>
            <p:spPr>
              <a:xfrm>
                <a:off x="457200" y="1203203"/>
                <a:ext cx="8229600" cy="5317270"/>
              </a:xfrm>
              <a:blipFill>
                <a:blip r:embed="rId3"/>
                <a:stretch>
                  <a:fillRect l="-1080"/>
                </a:stretch>
              </a:blipFill>
            </p:spPr>
            <p:txBody>
              <a:bodyPr/>
              <a:lstStyle/>
              <a:p>
                <a:r>
                  <a:rPr lang="en-US">
                    <a:noFill/>
                  </a:rPr>
                  <a:t> </a:t>
                </a:r>
              </a:p>
            </p:txBody>
          </p:sp>
        </mc:Fallback>
      </mc:AlternateContent>
    </p:spTree>
    <p:extLst>
      <p:ext uri="{BB962C8B-B14F-4D97-AF65-F5344CB8AC3E}">
        <p14:creationId xmlns:p14="http://schemas.microsoft.com/office/powerpoint/2010/main" val="1388962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DC9F-DC78-4E41-9EEE-F0A62C9FB8A4}"/>
              </a:ext>
            </a:extLst>
          </p:cNvPr>
          <p:cNvSpPr>
            <a:spLocks noGrp="1"/>
          </p:cNvSpPr>
          <p:nvPr>
            <p:ph type="title"/>
          </p:nvPr>
        </p:nvSpPr>
        <p:spPr>
          <a:xfrm>
            <a:off x="457200" y="112958"/>
            <a:ext cx="8229600" cy="1143000"/>
          </a:xfrm>
        </p:spPr>
        <p:txBody>
          <a:bodyPr/>
          <a:lstStyle/>
          <a:p>
            <a:r>
              <a:rPr lang="en-US" dirty="0"/>
              <a:t>ROC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46AF6-ABAA-D34E-9E4B-3A26952C6039}"/>
                  </a:ext>
                </a:extLst>
              </p:cNvPr>
              <p:cNvSpPr>
                <a:spLocks noGrp="1"/>
              </p:cNvSpPr>
              <p:nvPr>
                <p:ph idx="1"/>
              </p:nvPr>
            </p:nvSpPr>
            <p:spPr>
              <a:xfrm>
                <a:off x="457200" y="1203203"/>
                <a:ext cx="8229600" cy="5317270"/>
              </a:xfrm>
            </p:spPr>
            <p:txBody>
              <a:bodyPr>
                <a:normAutofit/>
              </a:bodyPr>
              <a:lstStyle/>
              <a:p>
                <a:r>
                  <a:rPr lang="en-US" sz="2400" dirty="0"/>
                  <a:t>Previously, we threshold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r>
                      <a:rPr lang="en-US" sz="2400" b="0" i="0" smtClean="0">
                        <a:latin typeface="Cambria Math" panose="02040503050406030204" pitchFamily="18" charset="0"/>
                      </a:rPr>
                      <m:t> </m:t>
                    </m:r>
                  </m:oMath>
                </a14:m>
                <a:r>
                  <a:rPr lang="en-US" sz="2400" dirty="0"/>
                  <a:t>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and compute different metrics, e.g., TPR(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a:t>
                </a:r>
              </a:p>
              <a:p>
                <a:r>
                  <a:rPr lang="en-US" sz="2400" dirty="0"/>
                  <a:t>But f(x) does not need to be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oMath>
                </a14:m>
                <a:endParaRPr lang="en-US" sz="2400" dirty="0"/>
              </a:p>
              <a:p>
                <a:r>
                  <a:rPr lang="en-US" sz="2400" dirty="0"/>
                  <a:t>All classifiers (even non-probabilistic classifiers, e.g., support vector machines) will output a number (e.g., between 0 and 1), which can then be </a:t>
                </a:r>
                <a:r>
                  <a:rPr lang="en-US" sz="2400" dirty="0" err="1"/>
                  <a:t>thresholded</a:t>
                </a:r>
                <a:r>
                  <a:rPr lang="en-US" sz="2400" dirty="0"/>
                  <a:t> to give a final classification output. </a:t>
                </a:r>
              </a:p>
            </p:txBody>
          </p:sp>
        </mc:Choice>
        <mc:Fallback xmlns="">
          <p:sp>
            <p:nvSpPr>
              <p:cNvPr id="3" name="Content Placeholder 2">
                <a:extLst>
                  <a:ext uri="{FF2B5EF4-FFF2-40B4-BE49-F238E27FC236}">
                    <a16:creationId xmlns:a16="http://schemas.microsoft.com/office/drawing/2014/main" id="{68146AF6-ABAA-D34E-9E4B-3A26952C6039}"/>
                  </a:ext>
                </a:extLst>
              </p:cNvPr>
              <p:cNvSpPr>
                <a:spLocks noGrp="1" noRot="1" noChangeAspect="1" noMove="1" noResize="1" noEditPoints="1" noAdjustHandles="1" noChangeArrowheads="1" noChangeShapeType="1" noTextEdit="1"/>
              </p:cNvSpPr>
              <p:nvPr>
                <p:ph idx="1"/>
              </p:nvPr>
            </p:nvSpPr>
            <p:spPr>
              <a:xfrm>
                <a:off x="457200" y="1203203"/>
                <a:ext cx="8229600" cy="5317270"/>
              </a:xfrm>
              <a:blipFill>
                <a:blip r:embed="rId3"/>
                <a:stretch>
                  <a:fillRect l="-1080" r="-463"/>
                </a:stretch>
              </a:blipFill>
            </p:spPr>
            <p:txBody>
              <a:bodyPr/>
              <a:lstStyle/>
              <a:p>
                <a:r>
                  <a:rPr lang="en-US">
                    <a:noFill/>
                  </a:rPr>
                  <a:t> </a:t>
                </a:r>
              </a:p>
            </p:txBody>
          </p:sp>
        </mc:Fallback>
      </mc:AlternateContent>
    </p:spTree>
    <p:extLst>
      <p:ext uri="{BB962C8B-B14F-4D97-AF65-F5344CB8AC3E}">
        <p14:creationId xmlns:p14="http://schemas.microsoft.com/office/powerpoint/2010/main" val="1394504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DC9F-DC78-4E41-9EEE-F0A62C9FB8A4}"/>
              </a:ext>
            </a:extLst>
          </p:cNvPr>
          <p:cNvSpPr>
            <a:spLocks noGrp="1"/>
          </p:cNvSpPr>
          <p:nvPr>
            <p:ph type="title"/>
          </p:nvPr>
        </p:nvSpPr>
        <p:spPr>
          <a:xfrm>
            <a:off x="457200" y="112958"/>
            <a:ext cx="8229600" cy="1143000"/>
          </a:xfrm>
        </p:spPr>
        <p:txBody>
          <a:bodyPr/>
          <a:lstStyle/>
          <a:p>
            <a:r>
              <a:rPr lang="en-US" dirty="0"/>
              <a:t>ROC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46AF6-ABAA-D34E-9E4B-3A26952C6039}"/>
                  </a:ext>
                </a:extLst>
              </p:cNvPr>
              <p:cNvSpPr>
                <a:spLocks noGrp="1"/>
              </p:cNvSpPr>
              <p:nvPr>
                <p:ph idx="1"/>
              </p:nvPr>
            </p:nvSpPr>
            <p:spPr>
              <a:xfrm>
                <a:off x="457200" y="1203203"/>
                <a:ext cx="8229600" cy="5317270"/>
              </a:xfrm>
            </p:spPr>
            <p:txBody>
              <a:bodyPr>
                <a:normAutofit/>
              </a:bodyPr>
              <a:lstStyle/>
              <a:p>
                <a:r>
                  <a:rPr lang="en-US" sz="2400" dirty="0"/>
                  <a:t>Previously, we threshold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r>
                      <a:rPr lang="en-US" sz="2400" b="0" i="0" smtClean="0">
                        <a:latin typeface="Cambria Math" panose="02040503050406030204" pitchFamily="18" charset="0"/>
                      </a:rPr>
                      <m:t> </m:t>
                    </m:r>
                  </m:oMath>
                </a14:m>
                <a:r>
                  <a:rPr lang="en-US" sz="2400" dirty="0"/>
                  <a:t>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and compute different metrics, e.g., TPR(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a:t>
                </a:r>
              </a:p>
              <a:p>
                <a:r>
                  <a:rPr lang="en-US" sz="2400" dirty="0"/>
                  <a:t>But f(x) does not need to be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oMath>
                </a14:m>
                <a:endParaRPr lang="en-US" sz="2400" dirty="0"/>
              </a:p>
              <a:p>
                <a:r>
                  <a:rPr lang="en-US" sz="2400" dirty="0"/>
                  <a:t>All classifiers (even non-probabilistic classifiers, e.g., support vector machines) will output a number (e.g., between 0 and 1), which can then be </a:t>
                </a:r>
                <a:r>
                  <a:rPr lang="en-US" sz="2400" dirty="0" err="1"/>
                  <a:t>thresholded</a:t>
                </a:r>
                <a:r>
                  <a:rPr lang="en-US" sz="2400" dirty="0"/>
                  <a:t> to give a final classification output. </a:t>
                </a:r>
              </a:p>
              <a:p>
                <a:r>
                  <a:rPr lang="en-US" sz="2400" dirty="0"/>
                  <a:t>Thus, for any classifier f(x), we can threshold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and compute TPR(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a:t>
                </a:r>
              </a:p>
            </p:txBody>
          </p:sp>
        </mc:Choice>
        <mc:Fallback xmlns="">
          <p:sp>
            <p:nvSpPr>
              <p:cNvPr id="3" name="Content Placeholder 2">
                <a:extLst>
                  <a:ext uri="{FF2B5EF4-FFF2-40B4-BE49-F238E27FC236}">
                    <a16:creationId xmlns:a16="http://schemas.microsoft.com/office/drawing/2014/main" id="{68146AF6-ABAA-D34E-9E4B-3A26952C6039}"/>
                  </a:ext>
                </a:extLst>
              </p:cNvPr>
              <p:cNvSpPr>
                <a:spLocks noGrp="1" noRot="1" noChangeAspect="1" noMove="1" noResize="1" noEditPoints="1" noAdjustHandles="1" noChangeArrowheads="1" noChangeShapeType="1" noTextEdit="1"/>
              </p:cNvSpPr>
              <p:nvPr>
                <p:ph idx="1"/>
              </p:nvPr>
            </p:nvSpPr>
            <p:spPr>
              <a:xfrm>
                <a:off x="457200" y="1203203"/>
                <a:ext cx="8229600" cy="5317270"/>
              </a:xfrm>
              <a:blipFill>
                <a:blip r:embed="rId3"/>
                <a:stretch>
                  <a:fillRect l="-1080" r="-1698"/>
                </a:stretch>
              </a:blipFill>
            </p:spPr>
            <p:txBody>
              <a:bodyPr/>
              <a:lstStyle/>
              <a:p>
                <a:r>
                  <a:rPr lang="en-US">
                    <a:noFill/>
                  </a:rPr>
                  <a:t> </a:t>
                </a:r>
              </a:p>
            </p:txBody>
          </p:sp>
        </mc:Fallback>
      </mc:AlternateContent>
    </p:spTree>
    <p:extLst>
      <p:ext uri="{BB962C8B-B14F-4D97-AF65-F5344CB8AC3E}">
        <p14:creationId xmlns:p14="http://schemas.microsoft.com/office/powerpoint/2010/main" val="500581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DC9F-DC78-4E41-9EEE-F0A62C9FB8A4}"/>
              </a:ext>
            </a:extLst>
          </p:cNvPr>
          <p:cNvSpPr>
            <a:spLocks noGrp="1"/>
          </p:cNvSpPr>
          <p:nvPr>
            <p:ph type="title"/>
          </p:nvPr>
        </p:nvSpPr>
        <p:spPr>
          <a:xfrm>
            <a:off x="457200" y="112958"/>
            <a:ext cx="8229600" cy="1143000"/>
          </a:xfrm>
        </p:spPr>
        <p:txBody>
          <a:bodyPr/>
          <a:lstStyle/>
          <a:p>
            <a:r>
              <a:rPr lang="en-US" dirty="0"/>
              <a:t>ROC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46AF6-ABAA-D34E-9E4B-3A26952C6039}"/>
                  </a:ext>
                </a:extLst>
              </p:cNvPr>
              <p:cNvSpPr>
                <a:spLocks noGrp="1"/>
              </p:cNvSpPr>
              <p:nvPr>
                <p:ph idx="1"/>
              </p:nvPr>
            </p:nvSpPr>
            <p:spPr>
              <a:xfrm>
                <a:off x="457200" y="1203203"/>
                <a:ext cx="8229600" cy="5317270"/>
              </a:xfrm>
            </p:spPr>
            <p:txBody>
              <a:bodyPr>
                <a:normAutofit/>
              </a:bodyPr>
              <a:lstStyle/>
              <a:p>
                <a:r>
                  <a:rPr lang="en-US" sz="2400" dirty="0"/>
                  <a:t>Previously, we threshold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r>
                      <a:rPr lang="en-US" sz="2400" b="0" i="0" smtClean="0">
                        <a:latin typeface="Cambria Math" panose="02040503050406030204" pitchFamily="18" charset="0"/>
                      </a:rPr>
                      <m:t> </m:t>
                    </m:r>
                  </m:oMath>
                </a14:m>
                <a:r>
                  <a:rPr lang="en-US" sz="2400" dirty="0"/>
                  <a:t>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and compute different metrics, e.g., TPR(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𝜏</m:t>
                    </m:r>
                  </m:oMath>
                </a14:m>
                <a:r>
                  <a:rPr lang="en-US" sz="2400" dirty="0"/>
                  <a:t>)</a:t>
                </a:r>
              </a:p>
              <a:p>
                <a:r>
                  <a:rPr lang="en-US" sz="2400" dirty="0"/>
                  <a:t>But f(x) does not need to be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den>
                    </m:f>
                  </m:oMath>
                </a14:m>
                <a:endParaRPr lang="en-US" sz="2400" dirty="0"/>
              </a:p>
              <a:p>
                <a:r>
                  <a:rPr lang="en-US" sz="2400" dirty="0"/>
                  <a:t>All classifiers (even non-probabilistic classifiers, e.g., support vector machines) will output a number (e.g., between 0 and 1), which can then be </a:t>
                </a:r>
                <a:r>
                  <a:rPr lang="en-US" sz="2400" dirty="0" err="1"/>
                  <a:t>thresholded</a:t>
                </a:r>
                <a:r>
                  <a:rPr lang="en-US" sz="2400" dirty="0"/>
                  <a:t> to give a final classification output. </a:t>
                </a:r>
              </a:p>
              <a:p>
                <a:r>
                  <a:rPr lang="en-US" sz="2400" dirty="0"/>
                  <a:t>Thus, for any classifier f(x), we can threshold at different </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and compute TPR(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and FPR(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a:t>
                </a:r>
              </a:p>
              <a:p>
                <a:r>
                  <a:rPr lang="en-US" sz="2400" dirty="0"/>
                  <a:t>Plot of TPR(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against FPR(</a:t>
                </a:r>
                <a14:m>
                  <m:oMath xmlns:m="http://schemas.openxmlformats.org/officeDocument/2006/math">
                    <m:r>
                      <a:rPr lang="en-US" sz="2400" i="1">
                        <a:latin typeface="Cambria Math" panose="02040503050406030204" pitchFamily="18" charset="0"/>
                        <a:ea typeface="Cambria Math" panose="02040503050406030204" pitchFamily="18" charset="0"/>
                      </a:rPr>
                      <m:t>𝜏</m:t>
                    </m:r>
                  </m:oMath>
                </a14:m>
                <a:r>
                  <a:rPr lang="en-US" sz="2400" dirty="0"/>
                  <a:t>) is called receiver operating characteristic (ROC) curve: strange name because it was invented during World War II for analyzing radar signals</a:t>
                </a:r>
              </a:p>
              <a:p>
                <a:endParaRPr lang="en-US" sz="2400" dirty="0"/>
              </a:p>
            </p:txBody>
          </p:sp>
        </mc:Choice>
        <mc:Fallback xmlns="">
          <p:sp>
            <p:nvSpPr>
              <p:cNvPr id="3" name="Content Placeholder 2">
                <a:extLst>
                  <a:ext uri="{FF2B5EF4-FFF2-40B4-BE49-F238E27FC236}">
                    <a16:creationId xmlns:a16="http://schemas.microsoft.com/office/drawing/2014/main" id="{68146AF6-ABAA-D34E-9E4B-3A26952C6039}"/>
                  </a:ext>
                </a:extLst>
              </p:cNvPr>
              <p:cNvSpPr>
                <a:spLocks noGrp="1" noRot="1" noChangeAspect="1" noMove="1" noResize="1" noEditPoints="1" noAdjustHandles="1" noChangeArrowheads="1" noChangeShapeType="1" noTextEdit="1"/>
              </p:cNvSpPr>
              <p:nvPr>
                <p:ph idx="1"/>
              </p:nvPr>
            </p:nvSpPr>
            <p:spPr>
              <a:xfrm>
                <a:off x="457200" y="1203203"/>
                <a:ext cx="8229600" cy="5317270"/>
              </a:xfrm>
              <a:blipFill>
                <a:blip r:embed="rId3"/>
                <a:stretch>
                  <a:fillRect l="-1080" r="-1698" b="-1193"/>
                </a:stretch>
              </a:blipFill>
            </p:spPr>
            <p:txBody>
              <a:bodyPr/>
              <a:lstStyle/>
              <a:p>
                <a:r>
                  <a:rPr lang="en-US">
                    <a:noFill/>
                  </a:rPr>
                  <a:t> </a:t>
                </a:r>
              </a:p>
            </p:txBody>
          </p:sp>
        </mc:Fallback>
      </mc:AlternateContent>
    </p:spTree>
    <p:extLst>
      <p:ext uri="{BB962C8B-B14F-4D97-AF65-F5344CB8AC3E}">
        <p14:creationId xmlns:p14="http://schemas.microsoft.com/office/powerpoint/2010/main" val="1031014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a:p>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21A6A00-568F-4D4A-870F-97D68148A97D}"/>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23" name="TextBox 22">
                <a:extLst>
                  <a:ext uri="{FF2B5EF4-FFF2-40B4-BE49-F238E27FC236}">
                    <a16:creationId xmlns:a16="http://schemas.microsoft.com/office/drawing/2014/main" id="{821A6A00-568F-4D4A-870F-97D68148A97D}"/>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0D4B028D-4B5B-D442-A68E-2E141B738A34}"/>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3F1220A8-A989-0149-B2A8-11943F7953C8}"/>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B326291D-DD3A-0E47-9D6D-33BC18D57B21}"/>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091D7DC-3753-CD4E-A263-20DE148D3D9C}"/>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EB4464E3-3B2C-6A49-B688-B40C33D00F65}"/>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0CB55745-BB24-F340-9E09-389CBD21F157}"/>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36" name="TextBox 35">
            <a:extLst>
              <a:ext uri="{FF2B5EF4-FFF2-40B4-BE49-F238E27FC236}">
                <a16:creationId xmlns:a16="http://schemas.microsoft.com/office/drawing/2014/main" id="{6428372F-FE61-E244-81F2-11B3C204F272}"/>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37" name="TextBox 36">
            <a:extLst>
              <a:ext uri="{FF2B5EF4-FFF2-40B4-BE49-F238E27FC236}">
                <a16:creationId xmlns:a16="http://schemas.microsoft.com/office/drawing/2014/main" id="{F628409A-BC2C-9748-8F1C-DF22C7818F63}"/>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38" name="TextBox 37">
            <a:extLst>
              <a:ext uri="{FF2B5EF4-FFF2-40B4-BE49-F238E27FC236}">
                <a16:creationId xmlns:a16="http://schemas.microsoft.com/office/drawing/2014/main" id="{CC1D6F73-4D86-4C40-ABB9-6EE9BF1A54F1}"/>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39" name="TextBox 38">
            <a:extLst>
              <a:ext uri="{FF2B5EF4-FFF2-40B4-BE49-F238E27FC236}">
                <a16:creationId xmlns:a16="http://schemas.microsoft.com/office/drawing/2014/main" id="{6EC7886C-F141-9F42-A498-51F0A71DD8DB}"/>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Tree>
    <p:extLst>
      <p:ext uri="{BB962C8B-B14F-4D97-AF65-F5344CB8AC3E}">
        <p14:creationId xmlns:p14="http://schemas.microsoft.com/office/powerpoint/2010/main" val="926217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D7F195-0A24-8A47-9764-94786290F1BB}"/>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15" name="TextBox 14">
                <a:extLst>
                  <a:ext uri="{FF2B5EF4-FFF2-40B4-BE49-F238E27FC236}">
                    <a16:creationId xmlns:a16="http://schemas.microsoft.com/office/drawing/2014/main" id="{39D7F195-0A24-8A47-9764-94786290F1BB}"/>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E32A351-07C0-9A45-9479-8F1D7D36149E}"/>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DC535FE-5642-7449-95E7-BFBA9DF744C9}"/>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EBC2A8C7-C1DA-B745-8B12-684A58213431}"/>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ACDAB87-3DF3-7D49-9BB2-42267038F268}"/>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D3D85C0-593C-2C41-94A4-3DA2818C8C08}"/>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67C55362-F48C-7848-B6EF-3B08C40BD616}"/>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28" name="TextBox 27">
            <a:extLst>
              <a:ext uri="{FF2B5EF4-FFF2-40B4-BE49-F238E27FC236}">
                <a16:creationId xmlns:a16="http://schemas.microsoft.com/office/drawing/2014/main" id="{81842107-324E-C24D-8B14-81CC30781BF5}"/>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29" name="TextBox 28">
            <a:extLst>
              <a:ext uri="{FF2B5EF4-FFF2-40B4-BE49-F238E27FC236}">
                <a16:creationId xmlns:a16="http://schemas.microsoft.com/office/drawing/2014/main" id="{968306F0-4187-9747-9C12-85813264F5BC}"/>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30" name="TextBox 29">
            <a:extLst>
              <a:ext uri="{FF2B5EF4-FFF2-40B4-BE49-F238E27FC236}">
                <a16:creationId xmlns:a16="http://schemas.microsoft.com/office/drawing/2014/main" id="{5B05DA46-4615-184D-BEAC-1332506FF209}"/>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31" name="TextBox 30">
            <a:extLst>
              <a:ext uri="{FF2B5EF4-FFF2-40B4-BE49-F238E27FC236}">
                <a16:creationId xmlns:a16="http://schemas.microsoft.com/office/drawing/2014/main" id="{DD55FC73-F9AD-BF4D-A53F-729C9AB85426}"/>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34" name="TextBox 33">
            <a:extLst>
              <a:ext uri="{FF2B5EF4-FFF2-40B4-BE49-F238E27FC236}">
                <a16:creationId xmlns:a16="http://schemas.microsoft.com/office/drawing/2014/main" id="{5D9336A2-A305-C041-81B6-6CA4C0A98B51}"/>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35" name="TextBox 34">
            <a:extLst>
              <a:ext uri="{FF2B5EF4-FFF2-40B4-BE49-F238E27FC236}">
                <a16:creationId xmlns:a16="http://schemas.microsoft.com/office/drawing/2014/main" id="{9D250245-68EA-C946-9BB7-5B8273594027}"/>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Tree>
    <p:extLst>
      <p:ext uri="{BB962C8B-B14F-4D97-AF65-F5344CB8AC3E}">
        <p14:creationId xmlns:p14="http://schemas.microsoft.com/office/powerpoint/2010/main" val="182757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Bayesian Model Selection</a:t>
            </a:r>
          </a:p>
        </p:txBody>
      </p:sp>
    </p:spTree>
    <p:extLst>
      <p:ext uri="{BB962C8B-B14F-4D97-AF65-F5344CB8AC3E}">
        <p14:creationId xmlns:p14="http://schemas.microsoft.com/office/powerpoint/2010/main" val="8767057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BC3CBA7-5181-8543-98FE-E2FFE7AEBA4E}"/>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35" name="TextBox 34">
                <a:extLst>
                  <a:ext uri="{FF2B5EF4-FFF2-40B4-BE49-F238E27FC236}">
                    <a16:creationId xmlns:a16="http://schemas.microsoft.com/office/drawing/2014/main" id="{8BC3CBA7-5181-8543-98FE-E2FFE7AEBA4E}"/>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B39EDDE6-E373-F544-B61A-0FFA9350A38A}"/>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42B67A39-4ED7-BD4E-894B-47C0A3B19FB4}"/>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ACDD7AA-0A25-E84B-99E2-495974677DBD}"/>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656B7AE-9F85-8146-98BE-13AB274C47D1}"/>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2191FAE-B969-2E49-A596-EAE0B8059010}"/>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6373DB0C-77B8-AC47-A65D-9D12508184BC}"/>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42" name="Rectangle 41">
            <a:extLst>
              <a:ext uri="{FF2B5EF4-FFF2-40B4-BE49-F238E27FC236}">
                <a16:creationId xmlns:a16="http://schemas.microsoft.com/office/drawing/2014/main" id="{752EE92F-9F1A-064C-8BB3-6EC5A544ED47}"/>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43" name="Straight Connector 42">
            <a:extLst>
              <a:ext uri="{FF2B5EF4-FFF2-40B4-BE49-F238E27FC236}">
                <a16:creationId xmlns:a16="http://schemas.microsoft.com/office/drawing/2014/main" id="{45F08B68-E580-B343-8E6F-7C985236C4BE}"/>
              </a:ext>
            </a:extLst>
          </p:cNvPr>
          <p:cNvCxnSpPr>
            <a:cxnSpLocks/>
            <a:stCxn id="42"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FC5AD1A-94AF-BC49-817E-32FD8665385D}"/>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47" name="TextBox 46">
            <a:extLst>
              <a:ext uri="{FF2B5EF4-FFF2-40B4-BE49-F238E27FC236}">
                <a16:creationId xmlns:a16="http://schemas.microsoft.com/office/drawing/2014/main" id="{C24A2D3B-C50F-2946-AEAB-304DC8A8925F}"/>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48" name="TextBox 47">
            <a:extLst>
              <a:ext uri="{FF2B5EF4-FFF2-40B4-BE49-F238E27FC236}">
                <a16:creationId xmlns:a16="http://schemas.microsoft.com/office/drawing/2014/main" id="{7BA41CA6-93A7-6043-BD8B-3E3F83DB2719}"/>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49" name="TextBox 48">
            <a:extLst>
              <a:ext uri="{FF2B5EF4-FFF2-40B4-BE49-F238E27FC236}">
                <a16:creationId xmlns:a16="http://schemas.microsoft.com/office/drawing/2014/main" id="{9D6A48AC-3EF0-7B45-A06B-B5830310DB42}"/>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50" name="TextBox 49">
            <a:extLst>
              <a:ext uri="{FF2B5EF4-FFF2-40B4-BE49-F238E27FC236}">
                <a16:creationId xmlns:a16="http://schemas.microsoft.com/office/drawing/2014/main" id="{7CC36627-DD04-2A4F-BDD0-C7137DE7E670}"/>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51" name="TextBox 50">
            <a:extLst>
              <a:ext uri="{FF2B5EF4-FFF2-40B4-BE49-F238E27FC236}">
                <a16:creationId xmlns:a16="http://schemas.microsoft.com/office/drawing/2014/main" id="{856CCC9E-AAD7-4B4C-9D64-D38BC5C58F5F}"/>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52" name="Content Placeholder 2">
            <a:extLst>
              <a:ext uri="{FF2B5EF4-FFF2-40B4-BE49-F238E27FC236}">
                <a16:creationId xmlns:a16="http://schemas.microsoft.com/office/drawing/2014/main" id="{8CFB9C29-CA4B-3744-9FD9-229436FEF0BE}"/>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p:txBody>
      </p:sp>
    </p:spTree>
    <p:extLst>
      <p:ext uri="{BB962C8B-B14F-4D97-AF65-F5344CB8AC3E}">
        <p14:creationId xmlns:p14="http://schemas.microsoft.com/office/powerpoint/2010/main" val="2734742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4599BB5-6B25-5846-BB93-C92347C78D0B}"/>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46" name="TextBox 45">
                <a:extLst>
                  <a:ext uri="{FF2B5EF4-FFF2-40B4-BE49-F238E27FC236}">
                    <a16:creationId xmlns:a16="http://schemas.microsoft.com/office/drawing/2014/main" id="{04599BB5-6B25-5846-BB93-C92347C78D0B}"/>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C805B775-9E55-6B4D-854D-B1A74753CC6B}"/>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138D14BF-26B2-5743-A445-B3693082957C}"/>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F12E255E-751F-E946-89A6-8DB43C591BAD}"/>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1639408-24FD-EB49-9873-5669E5CD7D09}"/>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677A2B1-3011-1D43-9BFF-015B97F6483C}"/>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3766E31F-0376-2443-A14D-248496B4BA5C}"/>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53" name="Rectangle 52">
            <a:extLst>
              <a:ext uri="{FF2B5EF4-FFF2-40B4-BE49-F238E27FC236}">
                <a16:creationId xmlns:a16="http://schemas.microsoft.com/office/drawing/2014/main" id="{77183CA9-CF55-B34F-808C-107C081E14BC}"/>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54" name="Straight Connector 53">
            <a:extLst>
              <a:ext uri="{FF2B5EF4-FFF2-40B4-BE49-F238E27FC236}">
                <a16:creationId xmlns:a16="http://schemas.microsoft.com/office/drawing/2014/main" id="{8A28758A-137D-DC44-99F0-46B311BA3399}"/>
              </a:ext>
            </a:extLst>
          </p:cNvPr>
          <p:cNvCxnSpPr>
            <a:cxnSpLocks/>
            <a:stCxn id="53"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5EAFE921-D8F0-EB45-B639-C19EBCCFC48C}"/>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59" name="Straight Connector 58">
            <a:extLst>
              <a:ext uri="{FF2B5EF4-FFF2-40B4-BE49-F238E27FC236}">
                <a16:creationId xmlns:a16="http://schemas.microsoft.com/office/drawing/2014/main" id="{97F15439-799B-344A-8816-D3E46E5C6851}"/>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EEAD5D7A-B4C1-8C4F-B5BD-AF14919216CA}"/>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61" name="TextBox 60">
            <a:extLst>
              <a:ext uri="{FF2B5EF4-FFF2-40B4-BE49-F238E27FC236}">
                <a16:creationId xmlns:a16="http://schemas.microsoft.com/office/drawing/2014/main" id="{4E932308-D51F-B240-AFF0-1088BEB514A1}"/>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62" name="TextBox 61">
            <a:extLst>
              <a:ext uri="{FF2B5EF4-FFF2-40B4-BE49-F238E27FC236}">
                <a16:creationId xmlns:a16="http://schemas.microsoft.com/office/drawing/2014/main" id="{9BBC6385-B634-884D-9B83-EF55A53E7CD2}"/>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63" name="TextBox 62">
            <a:extLst>
              <a:ext uri="{FF2B5EF4-FFF2-40B4-BE49-F238E27FC236}">
                <a16:creationId xmlns:a16="http://schemas.microsoft.com/office/drawing/2014/main" id="{1317A650-4255-EA4B-BBDD-9F3E992E6128}"/>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64" name="TextBox 63">
            <a:extLst>
              <a:ext uri="{FF2B5EF4-FFF2-40B4-BE49-F238E27FC236}">
                <a16:creationId xmlns:a16="http://schemas.microsoft.com/office/drawing/2014/main" id="{8B178DCE-734B-FE41-B8CF-4EDEDAE0F71F}"/>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65" name="TextBox 64">
            <a:extLst>
              <a:ext uri="{FF2B5EF4-FFF2-40B4-BE49-F238E27FC236}">
                <a16:creationId xmlns:a16="http://schemas.microsoft.com/office/drawing/2014/main" id="{B96F0E3D-2719-8842-B21E-C717737F4883}"/>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Tree>
    <p:extLst>
      <p:ext uri="{BB962C8B-B14F-4D97-AF65-F5344CB8AC3E}">
        <p14:creationId xmlns:p14="http://schemas.microsoft.com/office/powerpoint/2010/main" val="565447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p:txBody>
      </p:sp>
      <p:sp>
        <p:nvSpPr>
          <p:cNvPr id="31" name="Rectangle 30">
            <a:extLst>
              <a:ext uri="{FF2B5EF4-FFF2-40B4-BE49-F238E27FC236}">
                <a16:creationId xmlns:a16="http://schemas.microsoft.com/office/drawing/2014/main" id="{9B896169-6381-DA4E-A4F8-5FA98A95A491}"/>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B4BD468-21A0-804B-A5C4-51FD445988AD}"/>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46" name="TextBox 45">
                <a:extLst>
                  <a:ext uri="{FF2B5EF4-FFF2-40B4-BE49-F238E27FC236}">
                    <a16:creationId xmlns:a16="http://schemas.microsoft.com/office/drawing/2014/main" id="{5B4BD468-21A0-804B-A5C4-51FD445988AD}"/>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71C0F0A6-E119-064F-AEAB-919CBE163BA6}"/>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756B05F5-D47B-7748-A26A-19044AD489D7}"/>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692B231A-C968-0C48-A89D-77A8B3CEF55A}"/>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5F01AB4-98E9-0648-998D-053547AF0848}"/>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BAB433A-43E2-CD4F-8021-9714397917E1}"/>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A0B6E872-AD70-714D-9EC8-3C2E2A92052D}"/>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53" name="Rectangle 52">
            <a:extLst>
              <a:ext uri="{FF2B5EF4-FFF2-40B4-BE49-F238E27FC236}">
                <a16:creationId xmlns:a16="http://schemas.microsoft.com/office/drawing/2014/main" id="{D66753AA-7B2E-0549-A902-24EBAFC5B043}"/>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54" name="Straight Connector 53">
            <a:extLst>
              <a:ext uri="{FF2B5EF4-FFF2-40B4-BE49-F238E27FC236}">
                <a16:creationId xmlns:a16="http://schemas.microsoft.com/office/drawing/2014/main" id="{B2D5E827-97DA-8042-8E61-5FDC94EA61ED}"/>
              </a:ext>
            </a:extLst>
          </p:cNvPr>
          <p:cNvCxnSpPr>
            <a:cxnSpLocks/>
            <a:stCxn id="53"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8A4D03E-753F-204E-998E-18B6BE827E3D}"/>
              </a:ext>
            </a:extLst>
          </p:cNvPr>
          <p:cNvCxnSpPr>
            <a:cxnSpLocks/>
          </p:cNvCxnSpPr>
          <p:nvPr/>
        </p:nvCxnSpPr>
        <p:spPr>
          <a:xfrm>
            <a:off x="3186368" y="2734986"/>
            <a:ext cx="0" cy="3172167"/>
          </a:xfrm>
          <a:prstGeom prst="line">
            <a:avLst/>
          </a:prstGeom>
          <a:ln w="34925">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C53D2ED-D5D7-7F4C-A9CF-F9500D0938F2}"/>
              </a:ext>
            </a:extLst>
          </p:cNvPr>
          <p:cNvCxnSpPr>
            <a:cxnSpLocks/>
          </p:cNvCxnSpPr>
          <p:nvPr/>
        </p:nvCxnSpPr>
        <p:spPr>
          <a:xfrm>
            <a:off x="3186368" y="5960966"/>
            <a:ext cx="312970" cy="346297"/>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0345925F-D9EC-8A45-905C-3F5458491B04}"/>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59" name="Straight Connector 58">
            <a:extLst>
              <a:ext uri="{FF2B5EF4-FFF2-40B4-BE49-F238E27FC236}">
                <a16:creationId xmlns:a16="http://schemas.microsoft.com/office/drawing/2014/main" id="{F3FA2E70-CC4D-7E48-8EED-93F5798B1953}"/>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D7B167C9-9CD2-194A-AB82-99A6CF2137AA}"/>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61" name="TextBox 60">
            <a:extLst>
              <a:ext uri="{FF2B5EF4-FFF2-40B4-BE49-F238E27FC236}">
                <a16:creationId xmlns:a16="http://schemas.microsoft.com/office/drawing/2014/main" id="{8220C80D-77A7-724B-8908-7E69CC5A0417}"/>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62" name="TextBox 61">
            <a:extLst>
              <a:ext uri="{FF2B5EF4-FFF2-40B4-BE49-F238E27FC236}">
                <a16:creationId xmlns:a16="http://schemas.microsoft.com/office/drawing/2014/main" id="{8695F040-509C-764C-AEF2-247334CB62CC}"/>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63" name="TextBox 62">
            <a:extLst>
              <a:ext uri="{FF2B5EF4-FFF2-40B4-BE49-F238E27FC236}">
                <a16:creationId xmlns:a16="http://schemas.microsoft.com/office/drawing/2014/main" id="{781D74BB-FEB2-1542-BB4C-9B72FC51DA7F}"/>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64" name="TextBox 63">
            <a:extLst>
              <a:ext uri="{FF2B5EF4-FFF2-40B4-BE49-F238E27FC236}">
                <a16:creationId xmlns:a16="http://schemas.microsoft.com/office/drawing/2014/main" id="{8B2E3B17-D6A1-E641-97FA-BA2D3CB0CBBC}"/>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65" name="TextBox 64">
            <a:extLst>
              <a:ext uri="{FF2B5EF4-FFF2-40B4-BE49-F238E27FC236}">
                <a16:creationId xmlns:a16="http://schemas.microsoft.com/office/drawing/2014/main" id="{46F4AA5D-30AC-304C-AE96-DD2F0A2DB8C1}"/>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66" name="Rectangle 65">
            <a:extLst>
              <a:ext uri="{FF2B5EF4-FFF2-40B4-BE49-F238E27FC236}">
                <a16:creationId xmlns:a16="http://schemas.microsoft.com/office/drawing/2014/main" id="{8E257584-781B-BF48-B2F2-B254891273F8}"/>
              </a:ext>
            </a:extLst>
          </p:cNvPr>
          <p:cNvSpPr/>
          <p:nvPr/>
        </p:nvSpPr>
        <p:spPr>
          <a:xfrm>
            <a:off x="3489902" y="6191243"/>
            <a:ext cx="3695700" cy="584775"/>
          </a:xfrm>
          <a:prstGeom prst="rect">
            <a:avLst/>
          </a:prstGeom>
        </p:spPr>
        <p:txBody>
          <a:bodyPr wrap="square">
            <a:spAutoFit/>
          </a:bodyPr>
          <a:lstStyle/>
          <a:p>
            <a:r>
              <a:rPr lang="en-US" sz="1600" dirty="0"/>
              <a:t>“A” better than “B” because for any FPR, “A” achieves higher TPR than B</a:t>
            </a:r>
          </a:p>
        </p:txBody>
      </p:sp>
    </p:spTree>
    <p:extLst>
      <p:ext uri="{BB962C8B-B14F-4D97-AF65-F5344CB8AC3E}">
        <p14:creationId xmlns:p14="http://schemas.microsoft.com/office/powerpoint/2010/main" val="1791615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endParaRPr lang="en-US" sz="1600" dirty="0"/>
          </a:p>
        </p:txBody>
      </p:sp>
      <p:sp>
        <p:nvSpPr>
          <p:cNvPr id="31" name="Rectangle 30">
            <a:extLst>
              <a:ext uri="{FF2B5EF4-FFF2-40B4-BE49-F238E27FC236}">
                <a16:creationId xmlns:a16="http://schemas.microsoft.com/office/drawing/2014/main" id="{9B896169-6381-DA4E-A4F8-5FA98A95A491}"/>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B4BD468-21A0-804B-A5C4-51FD445988AD}"/>
                  </a:ext>
                </a:extLst>
              </p:cNvPr>
              <p:cNvSpPr txBox="1"/>
              <p:nvPr/>
            </p:nvSpPr>
            <p:spPr>
              <a:xfrm>
                <a:off x="158262" y="3122058"/>
                <a:ext cx="2044839" cy="830997"/>
              </a:xfrm>
              <a:prstGeom prst="rect">
                <a:avLst/>
              </a:prstGeom>
              <a:noFill/>
            </p:spPr>
            <p:txBody>
              <a:bodyPr wrap="square" rtlCol="0">
                <a:spAutoFit/>
              </a:bodyPr>
              <a:lstStyle/>
              <a:p>
                <a:r>
                  <a:rPr lang="en-US" sz="1600" dirty="0"/>
                  <a:t>Every location on ROC curve corresponds to different threshold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endParaRPr lang="en-US" sz="1600" dirty="0"/>
              </a:p>
            </p:txBody>
          </p:sp>
        </mc:Choice>
        <mc:Fallback xmlns="">
          <p:sp>
            <p:nvSpPr>
              <p:cNvPr id="46" name="TextBox 45">
                <a:extLst>
                  <a:ext uri="{FF2B5EF4-FFF2-40B4-BE49-F238E27FC236}">
                    <a16:creationId xmlns:a16="http://schemas.microsoft.com/office/drawing/2014/main" id="{5B4BD468-21A0-804B-A5C4-51FD445988AD}"/>
                  </a:ext>
                </a:extLst>
              </p:cNvPr>
              <p:cNvSpPr txBox="1">
                <a:spLocks noRot="1" noChangeAspect="1" noMove="1" noResize="1" noEditPoints="1" noAdjustHandles="1" noChangeArrowheads="1" noChangeShapeType="1" noTextEdit="1"/>
              </p:cNvSpPr>
              <p:nvPr/>
            </p:nvSpPr>
            <p:spPr>
              <a:xfrm>
                <a:off x="158262" y="3122058"/>
                <a:ext cx="2044839" cy="830997"/>
              </a:xfrm>
              <a:prstGeom prst="rect">
                <a:avLst/>
              </a:prstGeom>
              <a:blipFill>
                <a:blip r:embed="rId3"/>
                <a:stretch>
                  <a:fillRect l="-1242" t="-1515" r="-1863" b="-7576"/>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71C0F0A6-E119-064F-AEAB-919CBE163BA6}"/>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756B05F5-D47B-7748-A26A-19044AD489D7}"/>
              </a:ext>
            </a:extLst>
          </p:cNvPr>
          <p:cNvSpPr/>
          <p:nvPr/>
        </p:nvSpPr>
        <p:spPr>
          <a:xfrm>
            <a:off x="2235200" y="2717800"/>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692B231A-C968-0C48-A89D-77A8B3CEF55A}"/>
              </a:ext>
            </a:extLst>
          </p:cNvPr>
          <p:cNvSpPr/>
          <p:nvPr/>
        </p:nvSpPr>
        <p:spPr>
          <a:xfrm>
            <a:off x="2247900" y="2755900"/>
            <a:ext cx="4584700" cy="3073400"/>
          </a:xfrm>
          <a:custGeom>
            <a:avLst/>
            <a:gdLst>
              <a:gd name="connsiteX0" fmla="*/ 0 w 4584700"/>
              <a:gd name="connsiteY0" fmla="*/ 3073400 h 3073400"/>
              <a:gd name="connsiteX1" fmla="*/ 254000 w 4584700"/>
              <a:gd name="connsiteY1" fmla="*/ 2451100 h 3073400"/>
              <a:gd name="connsiteX2" fmla="*/ 723900 w 4584700"/>
              <a:gd name="connsiteY2" fmla="*/ 1803400 h 3073400"/>
              <a:gd name="connsiteX3" fmla="*/ 1460500 w 4584700"/>
              <a:gd name="connsiteY3" fmla="*/ 1130300 h 3073400"/>
              <a:gd name="connsiteX4" fmla="*/ 2247900 w 4584700"/>
              <a:gd name="connsiteY4" fmla="*/ 609600 h 3073400"/>
              <a:gd name="connsiteX5" fmla="*/ 3467100 w 4584700"/>
              <a:gd name="connsiteY5" fmla="*/ 215900 h 3073400"/>
              <a:gd name="connsiteX6" fmla="*/ 4216400 w 4584700"/>
              <a:gd name="connsiteY6" fmla="*/ 63500 h 3073400"/>
              <a:gd name="connsiteX7" fmla="*/ 4584700 w 4584700"/>
              <a:gd name="connsiteY7"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0" h="3073400">
                <a:moveTo>
                  <a:pt x="0" y="3073400"/>
                </a:moveTo>
                <a:cubicBezTo>
                  <a:pt x="66675" y="2868083"/>
                  <a:pt x="133350" y="2662767"/>
                  <a:pt x="254000" y="2451100"/>
                </a:cubicBezTo>
                <a:cubicBezTo>
                  <a:pt x="374650" y="2239433"/>
                  <a:pt x="522817" y="2023533"/>
                  <a:pt x="723900" y="1803400"/>
                </a:cubicBezTo>
                <a:cubicBezTo>
                  <a:pt x="924983" y="1583267"/>
                  <a:pt x="1206500" y="1329267"/>
                  <a:pt x="1460500" y="1130300"/>
                </a:cubicBezTo>
                <a:cubicBezTo>
                  <a:pt x="1714500" y="931333"/>
                  <a:pt x="1913467" y="762000"/>
                  <a:pt x="2247900" y="609600"/>
                </a:cubicBezTo>
                <a:cubicBezTo>
                  <a:pt x="2582333" y="457200"/>
                  <a:pt x="3139017" y="306917"/>
                  <a:pt x="3467100" y="215900"/>
                </a:cubicBezTo>
                <a:cubicBezTo>
                  <a:pt x="3795183" y="124883"/>
                  <a:pt x="4030133" y="99483"/>
                  <a:pt x="4216400" y="63500"/>
                </a:cubicBezTo>
                <a:cubicBezTo>
                  <a:pt x="4402667" y="27517"/>
                  <a:pt x="4493683" y="13758"/>
                  <a:pt x="4584700" y="0"/>
                </a:cubicBez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5F01AB4-98E9-0648-998D-053547AF0848}"/>
              </a:ext>
            </a:extLst>
          </p:cNvPr>
          <p:cNvCxnSpPr>
            <a:cxnSpLocks/>
          </p:cNvCxnSpPr>
          <p:nvPr/>
        </p:nvCxnSpPr>
        <p:spPr>
          <a:xfrm flipH="1" flipV="1">
            <a:off x="2071880" y="3483514"/>
            <a:ext cx="498132" cy="252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BAB433A-43E2-CD4F-8021-9714397917E1}"/>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A0B6E872-AD70-714D-9EC8-3C2E2A92052D}"/>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53" name="Rectangle 52">
            <a:extLst>
              <a:ext uri="{FF2B5EF4-FFF2-40B4-BE49-F238E27FC236}">
                <a16:creationId xmlns:a16="http://schemas.microsoft.com/office/drawing/2014/main" id="{D66753AA-7B2E-0549-A902-24EBAFC5B043}"/>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54" name="Straight Connector 53">
            <a:extLst>
              <a:ext uri="{FF2B5EF4-FFF2-40B4-BE49-F238E27FC236}">
                <a16:creationId xmlns:a16="http://schemas.microsoft.com/office/drawing/2014/main" id="{B2D5E827-97DA-8042-8E61-5FDC94EA61ED}"/>
              </a:ext>
            </a:extLst>
          </p:cNvPr>
          <p:cNvCxnSpPr>
            <a:cxnSpLocks/>
            <a:stCxn id="53"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8A4D03E-753F-204E-998E-18B6BE827E3D}"/>
              </a:ext>
            </a:extLst>
          </p:cNvPr>
          <p:cNvCxnSpPr>
            <a:cxnSpLocks/>
          </p:cNvCxnSpPr>
          <p:nvPr/>
        </p:nvCxnSpPr>
        <p:spPr>
          <a:xfrm>
            <a:off x="3186368" y="2734986"/>
            <a:ext cx="0" cy="3172167"/>
          </a:xfrm>
          <a:prstGeom prst="line">
            <a:avLst/>
          </a:prstGeom>
          <a:ln w="3492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8A8B093-294F-CE40-9082-B6364450F639}"/>
              </a:ext>
            </a:extLst>
          </p:cNvPr>
          <p:cNvSpPr/>
          <p:nvPr/>
        </p:nvSpPr>
        <p:spPr>
          <a:xfrm>
            <a:off x="3489902" y="6191243"/>
            <a:ext cx="3695700" cy="584775"/>
          </a:xfrm>
          <a:prstGeom prst="rect">
            <a:avLst/>
          </a:prstGeom>
        </p:spPr>
        <p:txBody>
          <a:bodyPr wrap="square">
            <a:spAutoFit/>
          </a:bodyPr>
          <a:lstStyle/>
          <a:p>
            <a:r>
              <a:rPr lang="en-US" sz="1600" dirty="0"/>
              <a:t>“A” better than “B” because for any FPR, “A” achieves higher TPR than B</a:t>
            </a:r>
          </a:p>
        </p:txBody>
      </p:sp>
      <p:cxnSp>
        <p:nvCxnSpPr>
          <p:cNvPr id="57" name="Straight Connector 56">
            <a:extLst>
              <a:ext uri="{FF2B5EF4-FFF2-40B4-BE49-F238E27FC236}">
                <a16:creationId xmlns:a16="http://schemas.microsoft.com/office/drawing/2014/main" id="{FC53D2ED-D5D7-7F4C-A9CF-F9500D0938F2}"/>
              </a:ext>
            </a:extLst>
          </p:cNvPr>
          <p:cNvCxnSpPr>
            <a:cxnSpLocks/>
          </p:cNvCxnSpPr>
          <p:nvPr/>
        </p:nvCxnSpPr>
        <p:spPr>
          <a:xfrm>
            <a:off x="3186368" y="5960966"/>
            <a:ext cx="312970" cy="346297"/>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0345925F-D9EC-8A45-905C-3F5458491B04}"/>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59" name="Straight Connector 58">
            <a:extLst>
              <a:ext uri="{FF2B5EF4-FFF2-40B4-BE49-F238E27FC236}">
                <a16:creationId xmlns:a16="http://schemas.microsoft.com/office/drawing/2014/main" id="{F3FA2E70-CC4D-7E48-8EED-93F5798B1953}"/>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D7B167C9-9CD2-194A-AB82-99A6CF2137AA}"/>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61" name="TextBox 60">
            <a:extLst>
              <a:ext uri="{FF2B5EF4-FFF2-40B4-BE49-F238E27FC236}">
                <a16:creationId xmlns:a16="http://schemas.microsoft.com/office/drawing/2014/main" id="{8220C80D-77A7-724B-8908-7E69CC5A0417}"/>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62" name="TextBox 61">
            <a:extLst>
              <a:ext uri="{FF2B5EF4-FFF2-40B4-BE49-F238E27FC236}">
                <a16:creationId xmlns:a16="http://schemas.microsoft.com/office/drawing/2014/main" id="{8695F040-509C-764C-AEF2-247334CB62CC}"/>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63" name="TextBox 62">
            <a:extLst>
              <a:ext uri="{FF2B5EF4-FFF2-40B4-BE49-F238E27FC236}">
                <a16:creationId xmlns:a16="http://schemas.microsoft.com/office/drawing/2014/main" id="{781D74BB-FEB2-1542-BB4C-9B72FC51DA7F}"/>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64" name="TextBox 63">
            <a:extLst>
              <a:ext uri="{FF2B5EF4-FFF2-40B4-BE49-F238E27FC236}">
                <a16:creationId xmlns:a16="http://schemas.microsoft.com/office/drawing/2014/main" id="{8B2E3B17-D6A1-E641-97FA-BA2D3CB0CBBC}"/>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65" name="TextBox 64">
            <a:extLst>
              <a:ext uri="{FF2B5EF4-FFF2-40B4-BE49-F238E27FC236}">
                <a16:creationId xmlns:a16="http://schemas.microsoft.com/office/drawing/2014/main" id="{46F4AA5D-30AC-304C-AE96-DD2F0A2DB8C1}"/>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cxnSp>
        <p:nvCxnSpPr>
          <p:cNvPr id="26" name="Straight Connector 25">
            <a:extLst>
              <a:ext uri="{FF2B5EF4-FFF2-40B4-BE49-F238E27FC236}">
                <a16:creationId xmlns:a16="http://schemas.microsoft.com/office/drawing/2014/main" id="{010312B4-E7E0-8340-BEE2-48C5977201D1}"/>
              </a:ext>
            </a:extLst>
          </p:cNvPr>
          <p:cNvCxnSpPr>
            <a:cxnSpLocks/>
          </p:cNvCxnSpPr>
          <p:nvPr/>
        </p:nvCxnSpPr>
        <p:spPr>
          <a:xfrm flipH="1">
            <a:off x="2230167" y="3953055"/>
            <a:ext cx="4602433" cy="0"/>
          </a:xfrm>
          <a:prstGeom prst="line">
            <a:avLst/>
          </a:prstGeom>
          <a:ln w="3492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774B6005-5827-D242-AA6E-AE6F80A2F6B1}"/>
              </a:ext>
            </a:extLst>
          </p:cNvPr>
          <p:cNvSpPr/>
          <p:nvPr/>
        </p:nvSpPr>
        <p:spPr>
          <a:xfrm>
            <a:off x="6989394" y="3572311"/>
            <a:ext cx="2154606" cy="1077218"/>
          </a:xfrm>
          <a:prstGeom prst="rect">
            <a:avLst/>
          </a:prstGeom>
        </p:spPr>
        <p:txBody>
          <a:bodyPr wrap="square">
            <a:spAutoFit/>
          </a:bodyPr>
          <a:lstStyle/>
          <a:p>
            <a:r>
              <a:rPr lang="en-US" sz="1600" dirty="0"/>
              <a:t>“A” better than “B” because for any TPR, “A” achieves lower FPR than B</a:t>
            </a:r>
          </a:p>
        </p:txBody>
      </p:sp>
    </p:spTree>
    <p:extLst>
      <p:ext uri="{BB962C8B-B14F-4D97-AF65-F5344CB8AC3E}">
        <p14:creationId xmlns:p14="http://schemas.microsoft.com/office/powerpoint/2010/main" val="8738336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r>
              <a:rPr lang="en-US" sz="1600" dirty="0"/>
              <a:t>Sometimes two curves intersect, so useful to summarize ROC curve with one number</a:t>
            </a:r>
          </a:p>
          <a:p>
            <a:endParaRPr lang="en-US" sz="1600" dirty="0"/>
          </a:p>
          <a:p>
            <a:endParaRPr lang="en-US" sz="1600" dirty="0"/>
          </a:p>
        </p:txBody>
      </p:sp>
      <p:sp>
        <p:nvSpPr>
          <p:cNvPr id="2" name="Rectangle 1">
            <a:extLst>
              <a:ext uri="{FF2B5EF4-FFF2-40B4-BE49-F238E27FC236}">
                <a16:creationId xmlns:a16="http://schemas.microsoft.com/office/drawing/2014/main" id="{CFE6F8CC-C13E-B349-B5CB-5869D7654B9E}"/>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7C224B8-FBE8-1C4F-8209-66FD4A5DA3B8}"/>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52" name="TextBox 51">
            <a:extLst>
              <a:ext uri="{FF2B5EF4-FFF2-40B4-BE49-F238E27FC236}">
                <a16:creationId xmlns:a16="http://schemas.microsoft.com/office/drawing/2014/main" id="{2275C7D4-8C28-4440-9A62-4E3465CEEBC0}"/>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53" name="TextBox 52">
            <a:extLst>
              <a:ext uri="{FF2B5EF4-FFF2-40B4-BE49-F238E27FC236}">
                <a16:creationId xmlns:a16="http://schemas.microsoft.com/office/drawing/2014/main" id="{D71BA1B1-40CD-5E44-B3A5-5EC9EFCE970D}"/>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54" name="TextBox 53">
            <a:extLst>
              <a:ext uri="{FF2B5EF4-FFF2-40B4-BE49-F238E27FC236}">
                <a16:creationId xmlns:a16="http://schemas.microsoft.com/office/drawing/2014/main" id="{07C792EA-045A-D845-B1E1-E815C3832175}"/>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55" name="TextBox 54">
            <a:extLst>
              <a:ext uri="{FF2B5EF4-FFF2-40B4-BE49-F238E27FC236}">
                <a16:creationId xmlns:a16="http://schemas.microsoft.com/office/drawing/2014/main" id="{2BE46257-25FB-E447-B3DE-960BDD6C0A1E}"/>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56" name="TextBox 55">
            <a:extLst>
              <a:ext uri="{FF2B5EF4-FFF2-40B4-BE49-F238E27FC236}">
                <a16:creationId xmlns:a16="http://schemas.microsoft.com/office/drawing/2014/main" id="{BC09AB9D-E1D2-184F-B0C3-C771678B2990}"/>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66" name="Freeform 65">
            <a:extLst>
              <a:ext uri="{FF2B5EF4-FFF2-40B4-BE49-F238E27FC236}">
                <a16:creationId xmlns:a16="http://schemas.microsoft.com/office/drawing/2014/main" id="{A3855AE8-6B9B-9749-A504-09A3499D514A}"/>
              </a:ext>
            </a:extLst>
          </p:cNvPr>
          <p:cNvSpPr/>
          <p:nvPr/>
        </p:nvSpPr>
        <p:spPr>
          <a:xfrm>
            <a:off x="2235200" y="4559300"/>
            <a:ext cx="381000" cy="1257300"/>
          </a:xfrm>
          <a:custGeom>
            <a:avLst/>
            <a:gdLst>
              <a:gd name="connsiteX0" fmla="*/ 0 w 381000"/>
              <a:gd name="connsiteY0" fmla="*/ 1257300 h 1257300"/>
              <a:gd name="connsiteX1" fmla="*/ 76200 w 381000"/>
              <a:gd name="connsiteY1" fmla="*/ 774700 h 1257300"/>
              <a:gd name="connsiteX2" fmla="*/ 241300 w 381000"/>
              <a:gd name="connsiteY2" fmla="*/ 317500 h 1257300"/>
              <a:gd name="connsiteX3" fmla="*/ 381000 w 381000"/>
              <a:gd name="connsiteY3" fmla="*/ 0 h 1257300"/>
            </a:gdLst>
            <a:ahLst/>
            <a:cxnLst>
              <a:cxn ang="0">
                <a:pos x="connsiteX0" y="connsiteY0"/>
              </a:cxn>
              <a:cxn ang="0">
                <a:pos x="connsiteX1" y="connsiteY1"/>
              </a:cxn>
              <a:cxn ang="0">
                <a:pos x="connsiteX2" y="connsiteY2"/>
              </a:cxn>
              <a:cxn ang="0">
                <a:pos x="connsiteX3" y="connsiteY3"/>
              </a:cxn>
            </a:cxnLst>
            <a:rect l="l" t="t" r="r" b="b"/>
            <a:pathLst>
              <a:path w="381000" h="1257300">
                <a:moveTo>
                  <a:pt x="0" y="1257300"/>
                </a:moveTo>
                <a:cubicBezTo>
                  <a:pt x="17991" y="1094316"/>
                  <a:pt x="35983" y="931333"/>
                  <a:pt x="76200" y="774700"/>
                </a:cubicBezTo>
                <a:cubicBezTo>
                  <a:pt x="116417" y="618067"/>
                  <a:pt x="190500" y="446617"/>
                  <a:pt x="241300" y="317500"/>
                </a:cubicBezTo>
                <a:cubicBezTo>
                  <a:pt x="292100" y="188383"/>
                  <a:pt x="345017" y="57150"/>
                  <a:pt x="381000" y="0"/>
                </a:cubicBez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E75EAFD2-C921-9A4D-9D58-2ACF0C68549D}"/>
              </a:ext>
            </a:extLst>
          </p:cNvPr>
          <p:cNvCxnSpPr>
            <a:stCxn id="66" idx="3"/>
          </p:cNvCxnSpPr>
          <p:nvPr/>
        </p:nvCxnSpPr>
        <p:spPr>
          <a:xfrm flipV="1">
            <a:off x="2616200" y="2712634"/>
            <a:ext cx="4222129" cy="184666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Freeform 68">
            <a:extLst>
              <a:ext uri="{FF2B5EF4-FFF2-40B4-BE49-F238E27FC236}">
                <a16:creationId xmlns:a16="http://schemas.microsoft.com/office/drawing/2014/main" id="{9F4920AC-643A-4D4B-9D04-373774A02CDB}"/>
              </a:ext>
            </a:extLst>
          </p:cNvPr>
          <p:cNvSpPr/>
          <p:nvPr/>
        </p:nvSpPr>
        <p:spPr>
          <a:xfrm>
            <a:off x="3276600" y="2717800"/>
            <a:ext cx="3530600" cy="1155700"/>
          </a:xfrm>
          <a:custGeom>
            <a:avLst/>
            <a:gdLst>
              <a:gd name="connsiteX0" fmla="*/ 3530600 w 3530600"/>
              <a:gd name="connsiteY0" fmla="*/ 0 h 1155700"/>
              <a:gd name="connsiteX1" fmla="*/ 2603500 w 3530600"/>
              <a:gd name="connsiteY1" fmla="*/ 152400 h 1155700"/>
              <a:gd name="connsiteX2" fmla="*/ 1612900 w 3530600"/>
              <a:gd name="connsiteY2" fmla="*/ 342900 h 1155700"/>
              <a:gd name="connsiteX3" fmla="*/ 685800 w 3530600"/>
              <a:gd name="connsiteY3" fmla="*/ 647700 h 1155700"/>
              <a:gd name="connsiteX4" fmla="*/ 0 w 3530600"/>
              <a:gd name="connsiteY4" fmla="*/ 1155700 h 1155700"/>
              <a:gd name="connsiteX5" fmla="*/ 0 w 3530600"/>
              <a:gd name="connsiteY5" fmla="*/ 1155700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0600" h="1155700">
                <a:moveTo>
                  <a:pt x="3530600" y="0"/>
                </a:moveTo>
                <a:lnTo>
                  <a:pt x="2603500" y="152400"/>
                </a:lnTo>
                <a:cubicBezTo>
                  <a:pt x="2283883" y="209550"/>
                  <a:pt x="1932517" y="260350"/>
                  <a:pt x="1612900" y="342900"/>
                </a:cubicBezTo>
                <a:cubicBezTo>
                  <a:pt x="1293283" y="425450"/>
                  <a:pt x="954617" y="512233"/>
                  <a:pt x="685800" y="647700"/>
                </a:cubicBezTo>
                <a:cubicBezTo>
                  <a:pt x="416983" y="783167"/>
                  <a:pt x="0" y="1155700"/>
                  <a:pt x="0" y="1155700"/>
                </a:cubicBezTo>
                <a:lnTo>
                  <a:pt x="0" y="1155700"/>
                </a:lnTo>
              </a:path>
            </a:pathLst>
          </a:cu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530FAAA4-6FE1-9144-9E06-5138744F02A3}"/>
              </a:ext>
            </a:extLst>
          </p:cNvPr>
          <p:cNvCxnSpPr>
            <a:stCxn id="66" idx="0"/>
            <a:endCxn id="69" idx="4"/>
          </p:cNvCxnSpPr>
          <p:nvPr/>
        </p:nvCxnSpPr>
        <p:spPr>
          <a:xfrm flipV="1">
            <a:off x="2235200" y="3873500"/>
            <a:ext cx="1041400" cy="1943100"/>
          </a:xfrm>
          <a:prstGeom prst="line">
            <a:avLst/>
          </a:prstGeom>
          <a:ln w="12700">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4FC516C-7193-354B-B700-B1491DCE53CB}"/>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F2C8DEEF-2BFC-FB4A-A702-A70A7F1F843E}"/>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74" name="Rectangle 73">
            <a:extLst>
              <a:ext uri="{FF2B5EF4-FFF2-40B4-BE49-F238E27FC236}">
                <a16:creationId xmlns:a16="http://schemas.microsoft.com/office/drawing/2014/main" id="{8BFB751F-8437-5447-80CA-5D5D42BD25DE}"/>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75" name="Straight Connector 74">
            <a:extLst>
              <a:ext uri="{FF2B5EF4-FFF2-40B4-BE49-F238E27FC236}">
                <a16:creationId xmlns:a16="http://schemas.microsoft.com/office/drawing/2014/main" id="{61FC75BE-1EB5-3249-8680-543999782BB4}"/>
              </a:ext>
            </a:extLst>
          </p:cNvPr>
          <p:cNvCxnSpPr>
            <a:cxnSpLocks/>
            <a:stCxn id="74"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D9D71B4C-98D5-9747-99DE-6E3C9C07555B}"/>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77" name="Straight Connector 76">
            <a:extLst>
              <a:ext uri="{FF2B5EF4-FFF2-40B4-BE49-F238E27FC236}">
                <a16:creationId xmlns:a16="http://schemas.microsoft.com/office/drawing/2014/main" id="{4A63313D-39EB-BB4D-8D54-9A2510104D33}"/>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551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r>
              <a:rPr lang="en-US" sz="1600" dirty="0"/>
              <a:t>Sometimes two curves intersect, so useful to summarize ROC curve with one number</a:t>
            </a:r>
          </a:p>
          <a:p>
            <a:pPr lvl="1"/>
            <a:r>
              <a:rPr lang="en-US" sz="1600" dirty="0"/>
              <a:t>Blue area = area under the curve (AUC) for classifier B</a:t>
            </a:r>
          </a:p>
          <a:p>
            <a:endParaRPr lang="en-US" sz="1600" dirty="0"/>
          </a:p>
        </p:txBody>
      </p:sp>
      <p:sp>
        <p:nvSpPr>
          <p:cNvPr id="2" name="Rectangle 1">
            <a:extLst>
              <a:ext uri="{FF2B5EF4-FFF2-40B4-BE49-F238E27FC236}">
                <a16:creationId xmlns:a16="http://schemas.microsoft.com/office/drawing/2014/main" id="{CFE6F8CC-C13E-B349-B5CB-5869D7654B9E}"/>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7C224B8-FBE8-1C4F-8209-66FD4A5DA3B8}"/>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52" name="TextBox 51">
            <a:extLst>
              <a:ext uri="{FF2B5EF4-FFF2-40B4-BE49-F238E27FC236}">
                <a16:creationId xmlns:a16="http://schemas.microsoft.com/office/drawing/2014/main" id="{2275C7D4-8C28-4440-9A62-4E3465CEEBC0}"/>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53" name="TextBox 52">
            <a:extLst>
              <a:ext uri="{FF2B5EF4-FFF2-40B4-BE49-F238E27FC236}">
                <a16:creationId xmlns:a16="http://schemas.microsoft.com/office/drawing/2014/main" id="{D71BA1B1-40CD-5E44-B3A5-5EC9EFCE970D}"/>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54" name="TextBox 53">
            <a:extLst>
              <a:ext uri="{FF2B5EF4-FFF2-40B4-BE49-F238E27FC236}">
                <a16:creationId xmlns:a16="http://schemas.microsoft.com/office/drawing/2014/main" id="{07C792EA-045A-D845-B1E1-E815C3832175}"/>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55" name="TextBox 54">
            <a:extLst>
              <a:ext uri="{FF2B5EF4-FFF2-40B4-BE49-F238E27FC236}">
                <a16:creationId xmlns:a16="http://schemas.microsoft.com/office/drawing/2014/main" id="{2BE46257-25FB-E447-B3DE-960BDD6C0A1E}"/>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56" name="TextBox 55">
            <a:extLst>
              <a:ext uri="{FF2B5EF4-FFF2-40B4-BE49-F238E27FC236}">
                <a16:creationId xmlns:a16="http://schemas.microsoft.com/office/drawing/2014/main" id="{BC09AB9D-E1D2-184F-B0C3-C771678B2990}"/>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66" name="Freeform 65">
            <a:extLst>
              <a:ext uri="{FF2B5EF4-FFF2-40B4-BE49-F238E27FC236}">
                <a16:creationId xmlns:a16="http://schemas.microsoft.com/office/drawing/2014/main" id="{A3855AE8-6B9B-9749-A504-09A3499D514A}"/>
              </a:ext>
            </a:extLst>
          </p:cNvPr>
          <p:cNvSpPr/>
          <p:nvPr/>
        </p:nvSpPr>
        <p:spPr>
          <a:xfrm>
            <a:off x="2235200" y="4559300"/>
            <a:ext cx="381000" cy="1257300"/>
          </a:xfrm>
          <a:custGeom>
            <a:avLst/>
            <a:gdLst>
              <a:gd name="connsiteX0" fmla="*/ 0 w 381000"/>
              <a:gd name="connsiteY0" fmla="*/ 1257300 h 1257300"/>
              <a:gd name="connsiteX1" fmla="*/ 76200 w 381000"/>
              <a:gd name="connsiteY1" fmla="*/ 774700 h 1257300"/>
              <a:gd name="connsiteX2" fmla="*/ 241300 w 381000"/>
              <a:gd name="connsiteY2" fmla="*/ 317500 h 1257300"/>
              <a:gd name="connsiteX3" fmla="*/ 381000 w 381000"/>
              <a:gd name="connsiteY3" fmla="*/ 0 h 1257300"/>
            </a:gdLst>
            <a:ahLst/>
            <a:cxnLst>
              <a:cxn ang="0">
                <a:pos x="connsiteX0" y="connsiteY0"/>
              </a:cxn>
              <a:cxn ang="0">
                <a:pos x="connsiteX1" y="connsiteY1"/>
              </a:cxn>
              <a:cxn ang="0">
                <a:pos x="connsiteX2" y="connsiteY2"/>
              </a:cxn>
              <a:cxn ang="0">
                <a:pos x="connsiteX3" y="connsiteY3"/>
              </a:cxn>
            </a:cxnLst>
            <a:rect l="l" t="t" r="r" b="b"/>
            <a:pathLst>
              <a:path w="381000" h="1257300">
                <a:moveTo>
                  <a:pt x="0" y="1257300"/>
                </a:moveTo>
                <a:cubicBezTo>
                  <a:pt x="17991" y="1094316"/>
                  <a:pt x="35983" y="931333"/>
                  <a:pt x="76200" y="774700"/>
                </a:cubicBezTo>
                <a:cubicBezTo>
                  <a:pt x="116417" y="618067"/>
                  <a:pt x="190500" y="446617"/>
                  <a:pt x="241300" y="317500"/>
                </a:cubicBezTo>
                <a:cubicBezTo>
                  <a:pt x="292100" y="188383"/>
                  <a:pt x="345017" y="57150"/>
                  <a:pt x="381000" y="0"/>
                </a:cubicBez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E75EAFD2-C921-9A4D-9D58-2ACF0C68549D}"/>
              </a:ext>
            </a:extLst>
          </p:cNvPr>
          <p:cNvCxnSpPr>
            <a:stCxn id="66" idx="3"/>
          </p:cNvCxnSpPr>
          <p:nvPr/>
        </p:nvCxnSpPr>
        <p:spPr>
          <a:xfrm flipV="1">
            <a:off x="2616200" y="2712634"/>
            <a:ext cx="4222129" cy="184666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Freeform 68">
            <a:extLst>
              <a:ext uri="{FF2B5EF4-FFF2-40B4-BE49-F238E27FC236}">
                <a16:creationId xmlns:a16="http://schemas.microsoft.com/office/drawing/2014/main" id="{9F4920AC-643A-4D4B-9D04-373774A02CDB}"/>
              </a:ext>
            </a:extLst>
          </p:cNvPr>
          <p:cNvSpPr/>
          <p:nvPr/>
        </p:nvSpPr>
        <p:spPr>
          <a:xfrm>
            <a:off x="3276600" y="2717800"/>
            <a:ext cx="3530600" cy="1155700"/>
          </a:xfrm>
          <a:custGeom>
            <a:avLst/>
            <a:gdLst>
              <a:gd name="connsiteX0" fmla="*/ 3530600 w 3530600"/>
              <a:gd name="connsiteY0" fmla="*/ 0 h 1155700"/>
              <a:gd name="connsiteX1" fmla="*/ 2603500 w 3530600"/>
              <a:gd name="connsiteY1" fmla="*/ 152400 h 1155700"/>
              <a:gd name="connsiteX2" fmla="*/ 1612900 w 3530600"/>
              <a:gd name="connsiteY2" fmla="*/ 342900 h 1155700"/>
              <a:gd name="connsiteX3" fmla="*/ 685800 w 3530600"/>
              <a:gd name="connsiteY3" fmla="*/ 647700 h 1155700"/>
              <a:gd name="connsiteX4" fmla="*/ 0 w 3530600"/>
              <a:gd name="connsiteY4" fmla="*/ 1155700 h 1155700"/>
              <a:gd name="connsiteX5" fmla="*/ 0 w 3530600"/>
              <a:gd name="connsiteY5" fmla="*/ 1155700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0600" h="1155700">
                <a:moveTo>
                  <a:pt x="3530600" y="0"/>
                </a:moveTo>
                <a:lnTo>
                  <a:pt x="2603500" y="152400"/>
                </a:lnTo>
                <a:cubicBezTo>
                  <a:pt x="2283883" y="209550"/>
                  <a:pt x="1932517" y="260350"/>
                  <a:pt x="1612900" y="342900"/>
                </a:cubicBezTo>
                <a:cubicBezTo>
                  <a:pt x="1293283" y="425450"/>
                  <a:pt x="954617" y="512233"/>
                  <a:pt x="685800" y="647700"/>
                </a:cubicBezTo>
                <a:cubicBezTo>
                  <a:pt x="416983" y="783167"/>
                  <a:pt x="0" y="1155700"/>
                  <a:pt x="0" y="1155700"/>
                </a:cubicBezTo>
                <a:lnTo>
                  <a:pt x="0" y="1155700"/>
                </a:lnTo>
              </a:path>
            </a:pathLst>
          </a:cu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530FAAA4-6FE1-9144-9E06-5138744F02A3}"/>
              </a:ext>
            </a:extLst>
          </p:cNvPr>
          <p:cNvCxnSpPr>
            <a:stCxn id="66" idx="0"/>
            <a:endCxn id="69" idx="4"/>
          </p:cNvCxnSpPr>
          <p:nvPr/>
        </p:nvCxnSpPr>
        <p:spPr>
          <a:xfrm flipV="1">
            <a:off x="2235200" y="3873500"/>
            <a:ext cx="1041400" cy="1943100"/>
          </a:xfrm>
          <a:prstGeom prst="line">
            <a:avLst/>
          </a:prstGeom>
          <a:ln w="12700">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3A61F10-E814-4248-B12E-7EDFA7BDFC3E}"/>
              </a:ext>
            </a:extLst>
          </p:cNvPr>
          <p:cNvCxnSpPr>
            <a:cxnSpLocks/>
          </p:cNvCxnSpPr>
          <p:nvPr/>
        </p:nvCxnSpPr>
        <p:spPr>
          <a:xfrm flipV="1">
            <a:off x="2514600" y="5359400"/>
            <a:ext cx="0" cy="4521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854A366-2FF0-9A4A-B09A-96E17D66DC6C}"/>
              </a:ext>
            </a:extLst>
          </p:cNvPr>
          <p:cNvCxnSpPr>
            <a:cxnSpLocks/>
          </p:cNvCxnSpPr>
          <p:nvPr/>
        </p:nvCxnSpPr>
        <p:spPr>
          <a:xfrm flipV="1">
            <a:off x="2717800" y="4991100"/>
            <a:ext cx="0" cy="823994"/>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81056AE-FA96-964B-86D3-45CD5151FD58}"/>
              </a:ext>
            </a:extLst>
          </p:cNvPr>
          <p:cNvCxnSpPr>
            <a:cxnSpLocks/>
          </p:cNvCxnSpPr>
          <p:nvPr/>
        </p:nvCxnSpPr>
        <p:spPr>
          <a:xfrm flipV="1">
            <a:off x="2908300" y="4631435"/>
            <a:ext cx="0" cy="118872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D03BFA4-326D-C346-943E-ACFA2D28652E}"/>
              </a:ext>
            </a:extLst>
          </p:cNvPr>
          <p:cNvCxnSpPr>
            <a:cxnSpLocks/>
          </p:cNvCxnSpPr>
          <p:nvPr/>
        </p:nvCxnSpPr>
        <p:spPr>
          <a:xfrm flipV="1">
            <a:off x="3111500" y="4234114"/>
            <a:ext cx="0" cy="1577473"/>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E65955B-2358-FD40-BA8F-DFA79CADA92F}"/>
              </a:ext>
            </a:extLst>
          </p:cNvPr>
          <p:cNvCxnSpPr>
            <a:cxnSpLocks/>
          </p:cNvCxnSpPr>
          <p:nvPr/>
        </p:nvCxnSpPr>
        <p:spPr>
          <a:xfrm flipV="1">
            <a:off x="3302000" y="3873501"/>
            <a:ext cx="0" cy="1954293"/>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F4E48BD-5A05-E64D-88E8-42CEE3D805E0}"/>
              </a:ext>
            </a:extLst>
          </p:cNvPr>
          <p:cNvCxnSpPr>
            <a:cxnSpLocks/>
          </p:cNvCxnSpPr>
          <p:nvPr/>
        </p:nvCxnSpPr>
        <p:spPr>
          <a:xfrm flipV="1">
            <a:off x="3505200" y="3759200"/>
            <a:ext cx="0" cy="20523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B02CC53-8372-BF4B-BABA-28E4D3BA9E39}"/>
              </a:ext>
            </a:extLst>
          </p:cNvPr>
          <p:cNvCxnSpPr>
            <a:cxnSpLocks/>
          </p:cNvCxnSpPr>
          <p:nvPr/>
        </p:nvCxnSpPr>
        <p:spPr>
          <a:xfrm flipV="1">
            <a:off x="3708400" y="3581400"/>
            <a:ext cx="0" cy="2233694"/>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B9405BC-259A-4A4D-AA30-F34B3D8FC610}"/>
              </a:ext>
            </a:extLst>
          </p:cNvPr>
          <p:cNvCxnSpPr>
            <a:cxnSpLocks/>
          </p:cNvCxnSpPr>
          <p:nvPr/>
        </p:nvCxnSpPr>
        <p:spPr>
          <a:xfrm flipV="1">
            <a:off x="3898900" y="3416300"/>
            <a:ext cx="0" cy="23952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B1DC52C-C5BA-B748-9AD9-0A119B2EACFC}"/>
              </a:ext>
            </a:extLst>
          </p:cNvPr>
          <p:cNvCxnSpPr>
            <a:cxnSpLocks/>
          </p:cNvCxnSpPr>
          <p:nvPr/>
        </p:nvCxnSpPr>
        <p:spPr>
          <a:xfrm flipV="1">
            <a:off x="4102100" y="3289300"/>
            <a:ext cx="0" cy="25222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236FF8-C4CB-554A-8C1C-E327E46E117D}"/>
              </a:ext>
            </a:extLst>
          </p:cNvPr>
          <p:cNvCxnSpPr>
            <a:cxnSpLocks/>
          </p:cNvCxnSpPr>
          <p:nvPr/>
        </p:nvCxnSpPr>
        <p:spPr>
          <a:xfrm flipV="1">
            <a:off x="4292600" y="3213100"/>
            <a:ext cx="0" cy="2614696"/>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5B7159F-8890-7C46-94C8-65CF84BBCE03}"/>
              </a:ext>
            </a:extLst>
          </p:cNvPr>
          <p:cNvCxnSpPr>
            <a:cxnSpLocks/>
          </p:cNvCxnSpPr>
          <p:nvPr/>
        </p:nvCxnSpPr>
        <p:spPr>
          <a:xfrm flipV="1">
            <a:off x="4495800" y="3213100"/>
            <a:ext cx="0" cy="25822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0557245-E4A9-464E-A747-8B1430271A13}"/>
              </a:ext>
            </a:extLst>
          </p:cNvPr>
          <p:cNvCxnSpPr>
            <a:cxnSpLocks/>
          </p:cNvCxnSpPr>
          <p:nvPr/>
        </p:nvCxnSpPr>
        <p:spPr>
          <a:xfrm flipV="1">
            <a:off x="4699000" y="3093212"/>
            <a:ext cx="0" cy="2687385"/>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C04790A-9027-5947-8248-6A8F64A0917B}"/>
              </a:ext>
            </a:extLst>
          </p:cNvPr>
          <p:cNvCxnSpPr>
            <a:cxnSpLocks/>
            <a:endCxn id="69" idx="2"/>
          </p:cNvCxnSpPr>
          <p:nvPr/>
        </p:nvCxnSpPr>
        <p:spPr>
          <a:xfrm flipV="1">
            <a:off x="4889500" y="3060700"/>
            <a:ext cx="0" cy="27346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EAA9825-255B-784F-9AB4-52CCDEC5A46D}"/>
              </a:ext>
            </a:extLst>
          </p:cNvPr>
          <p:cNvCxnSpPr>
            <a:cxnSpLocks/>
          </p:cNvCxnSpPr>
          <p:nvPr/>
        </p:nvCxnSpPr>
        <p:spPr>
          <a:xfrm flipV="1">
            <a:off x="5092700" y="3060700"/>
            <a:ext cx="0" cy="273467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42E61F14-9DA1-9348-A387-C864178D891E}"/>
              </a:ext>
            </a:extLst>
          </p:cNvPr>
          <p:cNvCxnSpPr>
            <a:cxnSpLocks/>
          </p:cNvCxnSpPr>
          <p:nvPr/>
        </p:nvCxnSpPr>
        <p:spPr>
          <a:xfrm flipV="1">
            <a:off x="5283200" y="3060700"/>
            <a:ext cx="0" cy="2750886"/>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90B02376-E153-034B-BF63-6F60A2EF2580}"/>
              </a:ext>
            </a:extLst>
          </p:cNvPr>
          <p:cNvCxnSpPr>
            <a:cxnSpLocks/>
          </p:cNvCxnSpPr>
          <p:nvPr/>
        </p:nvCxnSpPr>
        <p:spPr>
          <a:xfrm flipV="1">
            <a:off x="5486400" y="2926246"/>
            <a:ext cx="0" cy="2869134"/>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DD41594-0196-FE45-AB36-2C347B14B596}"/>
              </a:ext>
            </a:extLst>
          </p:cNvPr>
          <p:cNvCxnSpPr>
            <a:cxnSpLocks/>
          </p:cNvCxnSpPr>
          <p:nvPr/>
        </p:nvCxnSpPr>
        <p:spPr>
          <a:xfrm flipV="1">
            <a:off x="5689600" y="2926246"/>
            <a:ext cx="0" cy="287263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BF3C3FB-B487-0940-BD9D-94C9B5FA31E8}"/>
              </a:ext>
            </a:extLst>
          </p:cNvPr>
          <p:cNvCxnSpPr>
            <a:cxnSpLocks/>
            <a:endCxn id="69" idx="1"/>
          </p:cNvCxnSpPr>
          <p:nvPr/>
        </p:nvCxnSpPr>
        <p:spPr>
          <a:xfrm flipV="1">
            <a:off x="5880100" y="2870200"/>
            <a:ext cx="0" cy="29251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1332FD7-6858-2946-B93F-D7C2C01518FF}"/>
              </a:ext>
            </a:extLst>
          </p:cNvPr>
          <p:cNvCxnSpPr>
            <a:cxnSpLocks/>
          </p:cNvCxnSpPr>
          <p:nvPr/>
        </p:nvCxnSpPr>
        <p:spPr>
          <a:xfrm flipH="1" flipV="1">
            <a:off x="6075303" y="2870200"/>
            <a:ext cx="0" cy="292517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07B62EB-3798-4D42-A1E8-7B0C614E96DC}"/>
              </a:ext>
            </a:extLst>
          </p:cNvPr>
          <p:cNvCxnSpPr>
            <a:cxnSpLocks/>
          </p:cNvCxnSpPr>
          <p:nvPr/>
        </p:nvCxnSpPr>
        <p:spPr>
          <a:xfrm flipV="1">
            <a:off x="6273800" y="2870200"/>
            <a:ext cx="0" cy="2941387"/>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C6560E2-2944-7646-8C18-8C9528F69D5A}"/>
              </a:ext>
            </a:extLst>
          </p:cNvPr>
          <p:cNvCxnSpPr>
            <a:cxnSpLocks/>
          </p:cNvCxnSpPr>
          <p:nvPr/>
        </p:nvCxnSpPr>
        <p:spPr>
          <a:xfrm flipV="1">
            <a:off x="6464300" y="2776120"/>
            <a:ext cx="0" cy="3056636"/>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00C150D-C976-874E-80E3-B33C9539061D}"/>
              </a:ext>
            </a:extLst>
          </p:cNvPr>
          <p:cNvCxnSpPr>
            <a:cxnSpLocks/>
          </p:cNvCxnSpPr>
          <p:nvPr/>
        </p:nvCxnSpPr>
        <p:spPr>
          <a:xfrm flipV="1">
            <a:off x="6656768" y="2754276"/>
            <a:ext cx="0" cy="307000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EC98C34-D428-D147-9A69-C5F38CD0387F}"/>
              </a:ext>
            </a:extLst>
          </p:cNvPr>
          <p:cNvCxnSpPr>
            <a:cxnSpLocks/>
          </p:cNvCxnSpPr>
          <p:nvPr/>
        </p:nvCxnSpPr>
        <p:spPr>
          <a:xfrm flipV="1">
            <a:off x="2413000" y="5502656"/>
            <a:ext cx="0" cy="3251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DA78F70-7BD2-2144-B0A7-B38486E171CD}"/>
              </a:ext>
            </a:extLst>
          </p:cNvPr>
          <p:cNvCxnSpPr>
            <a:cxnSpLocks/>
          </p:cNvCxnSpPr>
          <p:nvPr/>
        </p:nvCxnSpPr>
        <p:spPr>
          <a:xfrm flipV="1">
            <a:off x="2616200" y="5156200"/>
            <a:ext cx="0" cy="6400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CFA4AC63-8DE8-A942-BAE0-4A73D95980C3}"/>
              </a:ext>
            </a:extLst>
          </p:cNvPr>
          <p:cNvCxnSpPr>
            <a:cxnSpLocks/>
          </p:cNvCxnSpPr>
          <p:nvPr/>
        </p:nvCxnSpPr>
        <p:spPr>
          <a:xfrm flipV="1">
            <a:off x="2806700" y="4803374"/>
            <a:ext cx="0" cy="100584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9EB0716-2C3A-2D4D-81B7-856C2FD3DC7F}"/>
              </a:ext>
            </a:extLst>
          </p:cNvPr>
          <p:cNvCxnSpPr>
            <a:cxnSpLocks/>
          </p:cNvCxnSpPr>
          <p:nvPr/>
        </p:nvCxnSpPr>
        <p:spPr>
          <a:xfrm flipV="1">
            <a:off x="3009900" y="4419600"/>
            <a:ext cx="0" cy="14173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454D520-3F52-6D45-832B-75D06823F038}"/>
              </a:ext>
            </a:extLst>
          </p:cNvPr>
          <p:cNvCxnSpPr>
            <a:cxnSpLocks/>
          </p:cNvCxnSpPr>
          <p:nvPr/>
        </p:nvCxnSpPr>
        <p:spPr>
          <a:xfrm flipV="1">
            <a:off x="3200400" y="4058412"/>
            <a:ext cx="0" cy="1776495"/>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D650895E-594B-FD4B-A873-4D1EA9C30A67}"/>
              </a:ext>
            </a:extLst>
          </p:cNvPr>
          <p:cNvCxnSpPr>
            <a:cxnSpLocks/>
          </p:cNvCxnSpPr>
          <p:nvPr/>
        </p:nvCxnSpPr>
        <p:spPr>
          <a:xfrm flipV="1">
            <a:off x="3403600" y="3759200"/>
            <a:ext cx="0" cy="2077788"/>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2A80EA1A-8CB7-624A-B54A-96D4F58F2B07}"/>
              </a:ext>
            </a:extLst>
          </p:cNvPr>
          <p:cNvCxnSpPr>
            <a:cxnSpLocks/>
          </p:cNvCxnSpPr>
          <p:nvPr/>
        </p:nvCxnSpPr>
        <p:spPr>
          <a:xfrm flipV="1">
            <a:off x="3606800" y="3606800"/>
            <a:ext cx="0" cy="2233694"/>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FA851490-E917-7546-8C29-435E7654D967}"/>
              </a:ext>
            </a:extLst>
          </p:cNvPr>
          <p:cNvCxnSpPr>
            <a:cxnSpLocks/>
          </p:cNvCxnSpPr>
          <p:nvPr/>
        </p:nvCxnSpPr>
        <p:spPr>
          <a:xfrm flipV="1">
            <a:off x="3797300" y="3498088"/>
            <a:ext cx="0" cy="228600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3162A1B1-A4D3-F242-9FB1-46015B83812E}"/>
              </a:ext>
            </a:extLst>
          </p:cNvPr>
          <p:cNvCxnSpPr>
            <a:cxnSpLocks/>
          </p:cNvCxnSpPr>
          <p:nvPr/>
        </p:nvCxnSpPr>
        <p:spPr>
          <a:xfrm flipV="1">
            <a:off x="4000500" y="3340100"/>
            <a:ext cx="0" cy="24688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0FD74E8-4664-5E47-9FC8-B94203CE6FB9}"/>
              </a:ext>
            </a:extLst>
          </p:cNvPr>
          <p:cNvCxnSpPr>
            <a:cxnSpLocks/>
          </p:cNvCxnSpPr>
          <p:nvPr/>
        </p:nvCxnSpPr>
        <p:spPr>
          <a:xfrm flipV="1">
            <a:off x="4191000" y="3256788"/>
            <a:ext cx="0" cy="256032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8E2EC2D-582F-2045-9CE2-EEC3443E51E5}"/>
              </a:ext>
            </a:extLst>
          </p:cNvPr>
          <p:cNvCxnSpPr>
            <a:cxnSpLocks/>
          </p:cNvCxnSpPr>
          <p:nvPr/>
        </p:nvCxnSpPr>
        <p:spPr>
          <a:xfrm flipV="1">
            <a:off x="4394200" y="3238500"/>
            <a:ext cx="0" cy="25822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A638601B-A42E-2643-B000-4F227D8B0AAF}"/>
              </a:ext>
            </a:extLst>
          </p:cNvPr>
          <p:cNvCxnSpPr>
            <a:cxnSpLocks/>
          </p:cNvCxnSpPr>
          <p:nvPr/>
        </p:nvCxnSpPr>
        <p:spPr>
          <a:xfrm flipV="1">
            <a:off x="4597400" y="3118612"/>
            <a:ext cx="0" cy="2687385"/>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B3292598-4718-7142-8FF5-375753F67E3A}"/>
              </a:ext>
            </a:extLst>
          </p:cNvPr>
          <p:cNvCxnSpPr>
            <a:cxnSpLocks/>
          </p:cNvCxnSpPr>
          <p:nvPr/>
        </p:nvCxnSpPr>
        <p:spPr>
          <a:xfrm flipV="1">
            <a:off x="4787900" y="3086100"/>
            <a:ext cx="0" cy="27346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0DF681D7-7082-FD48-A4FB-C35E7D3C3B5B}"/>
              </a:ext>
            </a:extLst>
          </p:cNvPr>
          <p:cNvCxnSpPr>
            <a:cxnSpLocks/>
          </p:cNvCxnSpPr>
          <p:nvPr/>
        </p:nvCxnSpPr>
        <p:spPr>
          <a:xfrm flipV="1">
            <a:off x="4991100" y="3086100"/>
            <a:ext cx="0" cy="273467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4FD91CCD-A9C9-A945-A00A-D3DBAF201B44}"/>
              </a:ext>
            </a:extLst>
          </p:cNvPr>
          <p:cNvCxnSpPr>
            <a:cxnSpLocks/>
          </p:cNvCxnSpPr>
          <p:nvPr/>
        </p:nvCxnSpPr>
        <p:spPr>
          <a:xfrm flipV="1">
            <a:off x="5181600" y="3002446"/>
            <a:ext cx="0" cy="283464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B20C8EA4-2C3C-E142-B6BE-72D5A669DABE}"/>
              </a:ext>
            </a:extLst>
          </p:cNvPr>
          <p:cNvCxnSpPr>
            <a:cxnSpLocks/>
          </p:cNvCxnSpPr>
          <p:nvPr/>
        </p:nvCxnSpPr>
        <p:spPr>
          <a:xfrm flipV="1">
            <a:off x="5384800" y="2951646"/>
            <a:ext cx="0" cy="2869134"/>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EEC877DE-7C70-564E-B7D6-27E9E0EEECF6}"/>
              </a:ext>
            </a:extLst>
          </p:cNvPr>
          <p:cNvCxnSpPr>
            <a:cxnSpLocks/>
          </p:cNvCxnSpPr>
          <p:nvPr/>
        </p:nvCxnSpPr>
        <p:spPr>
          <a:xfrm flipV="1">
            <a:off x="5588000" y="2951646"/>
            <a:ext cx="0" cy="287263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AF9F86E-18BD-E740-9223-1CB09D38D0B5}"/>
              </a:ext>
            </a:extLst>
          </p:cNvPr>
          <p:cNvCxnSpPr>
            <a:cxnSpLocks/>
          </p:cNvCxnSpPr>
          <p:nvPr/>
        </p:nvCxnSpPr>
        <p:spPr>
          <a:xfrm flipV="1">
            <a:off x="5778500" y="2895600"/>
            <a:ext cx="0" cy="292518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FB614A35-6911-6646-98DA-A7259CE84BC1}"/>
              </a:ext>
            </a:extLst>
          </p:cNvPr>
          <p:cNvCxnSpPr>
            <a:cxnSpLocks/>
          </p:cNvCxnSpPr>
          <p:nvPr/>
        </p:nvCxnSpPr>
        <p:spPr>
          <a:xfrm flipH="1" flipV="1">
            <a:off x="5973703" y="2895600"/>
            <a:ext cx="0" cy="2925179"/>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6556336-4E59-A54E-A9EA-D15D158C3855}"/>
              </a:ext>
            </a:extLst>
          </p:cNvPr>
          <p:cNvCxnSpPr>
            <a:cxnSpLocks/>
          </p:cNvCxnSpPr>
          <p:nvPr/>
        </p:nvCxnSpPr>
        <p:spPr>
          <a:xfrm flipV="1">
            <a:off x="6172200" y="2895600"/>
            <a:ext cx="0" cy="2941387"/>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C11079E5-5DE4-E643-841F-AB3E0E72DE00}"/>
              </a:ext>
            </a:extLst>
          </p:cNvPr>
          <p:cNvCxnSpPr>
            <a:cxnSpLocks/>
          </p:cNvCxnSpPr>
          <p:nvPr/>
        </p:nvCxnSpPr>
        <p:spPr>
          <a:xfrm flipV="1">
            <a:off x="6362700" y="2801520"/>
            <a:ext cx="0" cy="3031236"/>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497B582-4769-BB48-9AA2-3676048988A6}"/>
              </a:ext>
            </a:extLst>
          </p:cNvPr>
          <p:cNvCxnSpPr>
            <a:cxnSpLocks/>
          </p:cNvCxnSpPr>
          <p:nvPr/>
        </p:nvCxnSpPr>
        <p:spPr>
          <a:xfrm flipV="1">
            <a:off x="6555168" y="2788820"/>
            <a:ext cx="0" cy="3043936"/>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71B2836-F0E4-FE4A-BA01-F56B8FE4F97C}"/>
              </a:ext>
            </a:extLst>
          </p:cNvPr>
          <p:cNvCxnSpPr>
            <a:cxnSpLocks/>
          </p:cNvCxnSpPr>
          <p:nvPr/>
        </p:nvCxnSpPr>
        <p:spPr>
          <a:xfrm flipV="1">
            <a:off x="6754304" y="2723796"/>
            <a:ext cx="0" cy="3108960"/>
          </a:xfrm>
          <a:prstGeom prst="line">
            <a:avLst/>
          </a:prstGeom>
          <a:ln w="25400">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9CC972C-4C8B-DD4F-B65F-1AEAB5C60508}"/>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6B874D8C-448A-0C49-B44D-A24BFD5BD3B0}"/>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156" name="Rectangle 155">
            <a:extLst>
              <a:ext uri="{FF2B5EF4-FFF2-40B4-BE49-F238E27FC236}">
                <a16:creationId xmlns:a16="http://schemas.microsoft.com/office/drawing/2014/main" id="{3E12079E-6C66-6A4B-AD64-DD2FE7C79CFE}"/>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157" name="Straight Connector 156">
            <a:extLst>
              <a:ext uri="{FF2B5EF4-FFF2-40B4-BE49-F238E27FC236}">
                <a16:creationId xmlns:a16="http://schemas.microsoft.com/office/drawing/2014/main" id="{A1D2742B-4DE7-7E40-B84A-C8AA7DA569FE}"/>
              </a:ext>
            </a:extLst>
          </p:cNvPr>
          <p:cNvCxnSpPr>
            <a:cxnSpLocks/>
            <a:stCxn id="156"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58" name="Rectangle 157">
            <a:extLst>
              <a:ext uri="{FF2B5EF4-FFF2-40B4-BE49-F238E27FC236}">
                <a16:creationId xmlns:a16="http://schemas.microsoft.com/office/drawing/2014/main" id="{522E1334-AAB9-C043-B3EA-DD6041DF0D4F}"/>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159" name="Straight Connector 158">
            <a:extLst>
              <a:ext uri="{FF2B5EF4-FFF2-40B4-BE49-F238E27FC236}">
                <a16:creationId xmlns:a16="http://schemas.microsoft.com/office/drawing/2014/main" id="{501BEA9F-67F8-904A-8FB8-AA8A6315BBCE}"/>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1781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r>
              <a:rPr lang="en-US" sz="1600" dirty="0"/>
              <a:t>Sometimes two curves intersect, so useful to summarize ROC curve with one number</a:t>
            </a:r>
          </a:p>
          <a:p>
            <a:pPr lvl="1"/>
            <a:r>
              <a:rPr lang="en-US" sz="1600" dirty="0"/>
              <a:t>Blue area = area under the curve (AUC) for classifier B</a:t>
            </a:r>
          </a:p>
          <a:p>
            <a:pPr lvl="1"/>
            <a:r>
              <a:rPr lang="en-US" sz="1600" dirty="0"/>
              <a:t>Intersection between black diagonal line and ROC: equal error rate (EER)</a:t>
            </a:r>
          </a:p>
          <a:p>
            <a:endParaRPr lang="en-US" sz="1600" dirty="0"/>
          </a:p>
          <a:p>
            <a:endParaRPr lang="en-US" sz="1600" dirty="0"/>
          </a:p>
        </p:txBody>
      </p:sp>
      <p:sp>
        <p:nvSpPr>
          <p:cNvPr id="2" name="Rectangle 1">
            <a:extLst>
              <a:ext uri="{FF2B5EF4-FFF2-40B4-BE49-F238E27FC236}">
                <a16:creationId xmlns:a16="http://schemas.microsoft.com/office/drawing/2014/main" id="{CFE6F8CC-C13E-B349-B5CB-5869D7654B9E}"/>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275C7D4-8C28-4440-9A62-4E3465CEEBC0}"/>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53" name="TextBox 52">
            <a:extLst>
              <a:ext uri="{FF2B5EF4-FFF2-40B4-BE49-F238E27FC236}">
                <a16:creationId xmlns:a16="http://schemas.microsoft.com/office/drawing/2014/main" id="{D71BA1B1-40CD-5E44-B3A5-5EC9EFCE970D}"/>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sp>
        <p:nvSpPr>
          <p:cNvPr id="54" name="TextBox 53">
            <a:extLst>
              <a:ext uri="{FF2B5EF4-FFF2-40B4-BE49-F238E27FC236}">
                <a16:creationId xmlns:a16="http://schemas.microsoft.com/office/drawing/2014/main" id="{07C792EA-045A-D845-B1E1-E815C3832175}"/>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55" name="TextBox 54">
            <a:extLst>
              <a:ext uri="{FF2B5EF4-FFF2-40B4-BE49-F238E27FC236}">
                <a16:creationId xmlns:a16="http://schemas.microsoft.com/office/drawing/2014/main" id="{2BE46257-25FB-E447-B3DE-960BDD6C0A1E}"/>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56" name="TextBox 55">
            <a:extLst>
              <a:ext uri="{FF2B5EF4-FFF2-40B4-BE49-F238E27FC236}">
                <a16:creationId xmlns:a16="http://schemas.microsoft.com/office/drawing/2014/main" id="{BC09AB9D-E1D2-184F-B0C3-C771678B2990}"/>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66" name="Freeform 65">
            <a:extLst>
              <a:ext uri="{FF2B5EF4-FFF2-40B4-BE49-F238E27FC236}">
                <a16:creationId xmlns:a16="http://schemas.microsoft.com/office/drawing/2014/main" id="{A3855AE8-6B9B-9749-A504-09A3499D514A}"/>
              </a:ext>
            </a:extLst>
          </p:cNvPr>
          <p:cNvSpPr/>
          <p:nvPr/>
        </p:nvSpPr>
        <p:spPr>
          <a:xfrm>
            <a:off x="2235200" y="4559300"/>
            <a:ext cx="381000" cy="1257300"/>
          </a:xfrm>
          <a:custGeom>
            <a:avLst/>
            <a:gdLst>
              <a:gd name="connsiteX0" fmla="*/ 0 w 381000"/>
              <a:gd name="connsiteY0" fmla="*/ 1257300 h 1257300"/>
              <a:gd name="connsiteX1" fmla="*/ 76200 w 381000"/>
              <a:gd name="connsiteY1" fmla="*/ 774700 h 1257300"/>
              <a:gd name="connsiteX2" fmla="*/ 241300 w 381000"/>
              <a:gd name="connsiteY2" fmla="*/ 317500 h 1257300"/>
              <a:gd name="connsiteX3" fmla="*/ 381000 w 381000"/>
              <a:gd name="connsiteY3" fmla="*/ 0 h 1257300"/>
            </a:gdLst>
            <a:ahLst/>
            <a:cxnLst>
              <a:cxn ang="0">
                <a:pos x="connsiteX0" y="connsiteY0"/>
              </a:cxn>
              <a:cxn ang="0">
                <a:pos x="connsiteX1" y="connsiteY1"/>
              </a:cxn>
              <a:cxn ang="0">
                <a:pos x="connsiteX2" y="connsiteY2"/>
              </a:cxn>
              <a:cxn ang="0">
                <a:pos x="connsiteX3" y="connsiteY3"/>
              </a:cxn>
            </a:cxnLst>
            <a:rect l="l" t="t" r="r" b="b"/>
            <a:pathLst>
              <a:path w="381000" h="1257300">
                <a:moveTo>
                  <a:pt x="0" y="1257300"/>
                </a:moveTo>
                <a:cubicBezTo>
                  <a:pt x="17991" y="1094316"/>
                  <a:pt x="35983" y="931333"/>
                  <a:pt x="76200" y="774700"/>
                </a:cubicBezTo>
                <a:cubicBezTo>
                  <a:pt x="116417" y="618067"/>
                  <a:pt x="190500" y="446617"/>
                  <a:pt x="241300" y="317500"/>
                </a:cubicBezTo>
                <a:cubicBezTo>
                  <a:pt x="292100" y="188383"/>
                  <a:pt x="345017" y="57150"/>
                  <a:pt x="381000" y="0"/>
                </a:cubicBez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E75EAFD2-C921-9A4D-9D58-2ACF0C68549D}"/>
              </a:ext>
            </a:extLst>
          </p:cNvPr>
          <p:cNvCxnSpPr>
            <a:stCxn id="66" idx="3"/>
          </p:cNvCxnSpPr>
          <p:nvPr/>
        </p:nvCxnSpPr>
        <p:spPr>
          <a:xfrm flipV="1">
            <a:off x="2616200" y="2712634"/>
            <a:ext cx="4222129" cy="1846666"/>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69" name="Freeform 68">
            <a:extLst>
              <a:ext uri="{FF2B5EF4-FFF2-40B4-BE49-F238E27FC236}">
                <a16:creationId xmlns:a16="http://schemas.microsoft.com/office/drawing/2014/main" id="{9F4920AC-643A-4D4B-9D04-373774A02CDB}"/>
              </a:ext>
            </a:extLst>
          </p:cNvPr>
          <p:cNvSpPr/>
          <p:nvPr/>
        </p:nvSpPr>
        <p:spPr>
          <a:xfrm>
            <a:off x="3276600" y="2717800"/>
            <a:ext cx="3530600" cy="1155700"/>
          </a:xfrm>
          <a:custGeom>
            <a:avLst/>
            <a:gdLst>
              <a:gd name="connsiteX0" fmla="*/ 3530600 w 3530600"/>
              <a:gd name="connsiteY0" fmla="*/ 0 h 1155700"/>
              <a:gd name="connsiteX1" fmla="*/ 2603500 w 3530600"/>
              <a:gd name="connsiteY1" fmla="*/ 152400 h 1155700"/>
              <a:gd name="connsiteX2" fmla="*/ 1612900 w 3530600"/>
              <a:gd name="connsiteY2" fmla="*/ 342900 h 1155700"/>
              <a:gd name="connsiteX3" fmla="*/ 685800 w 3530600"/>
              <a:gd name="connsiteY3" fmla="*/ 647700 h 1155700"/>
              <a:gd name="connsiteX4" fmla="*/ 0 w 3530600"/>
              <a:gd name="connsiteY4" fmla="*/ 1155700 h 1155700"/>
              <a:gd name="connsiteX5" fmla="*/ 0 w 3530600"/>
              <a:gd name="connsiteY5" fmla="*/ 1155700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0600" h="1155700">
                <a:moveTo>
                  <a:pt x="3530600" y="0"/>
                </a:moveTo>
                <a:lnTo>
                  <a:pt x="2603500" y="152400"/>
                </a:lnTo>
                <a:cubicBezTo>
                  <a:pt x="2283883" y="209550"/>
                  <a:pt x="1932517" y="260350"/>
                  <a:pt x="1612900" y="342900"/>
                </a:cubicBezTo>
                <a:cubicBezTo>
                  <a:pt x="1293283" y="425450"/>
                  <a:pt x="954617" y="512233"/>
                  <a:pt x="685800" y="647700"/>
                </a:cubicBezTo>
                <a:cubicBezTo>
                  <a:pt x="416983" y="783167"/>
                  <a:pt x="0" y="1155700"/>
                  <a:pt x="0" y="1155700"/>
                </a:cubicBezTo>
                <a:lnTo>
                  <a:pt x="0" y="1155700"/>
                </a:lnTo>
              </a:path>
            </a:pathLst>
          </a:cu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530FAAA4-6FE1-9144-9E06-5138744F02A3}"/>
              </a:ext>
            </a:extLst>
          </p:cNvPr>
          <p:cNvCxnSpPr>
            <a:stCxn id="66" idx="0"/>
            <a:endCxn id="69" idx="4"/>
          </p:cNvCxnSpPr>
          <p:nvPr/>
        </p:nvCxnSpPr>
        <p:spPr>
          <a:xfrm flipV="1">
            <a:off x="2235200" y="3873500"/>
            <a:ext cx="1041400" cy="1943100"/>
          </a:xfrm>
          <a:prstGeom prst="line">
            <a:avLst/>
          </a:prstGeom>
          <a:ln w="12700">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09351338-E8F3-744C-BD2A-922127D9A7D4}"/>
              </a:ext>
            </a:extLst>
          </p:cNvPr>
          <p:cNvCxnSpPr>
            <a:cxnSpLocks/>
          </p:cNvCxnSpPr>
          <p:nvPr/>
        </p:nvCxnSpPr>
        <p:spPr>
          <a:xfrm flipH="1" flipV="1">
            <a:off x="2230167" y="2712636"/>
            <a:ext cx="4608162" cy="309895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08F5223-4CD6-D14D-8720-4E699C16E7AC}"/>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10" name="5-Point Star 9">
            <a:extLst>
              <a:ext uri="{FF2B5EF4-FFF2-40B4-BE49-F238E27FC236}">
                <a16:creationId xmlns:a16="http://schemas.microsoft.com/office/drawing/2014/main" id="{85021F23-6358-6C4B-A2F9-0740157021C1}"/>
              </a:ext>
            </a:extLst>
          </p:cNvPr>
          <p:cNvSpPr>
            <a:spLocks noChangeAspect="1"/>
          </p:cNvSpPr>
          <p:nvPr/>
        </p:nvSpPr>
        <p:spPr>
          <a:xfrm>
            <a:off x="3496730" y="3505196"/>
            <a:ext cx="182880" cy="182880"/>
          </a:xfrm>
          <a:prstGeom prst="star5">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5-Point Star 22">
            <a:extLst>
              <a:ext uri="{FF2B5EF4-FFF2-40B4-BE49-F238E27FC236}">
                <a16:creationId xmlns:a16="http://schemas.microsoft.com/office/drawing/2014/main" id="{B72F7AE0-4BEF-944C-94AD-1B97C5FE9D0B}"/>
              </a:ext>
            </a:extLst>
          </p:cNvPr>
          <p:cNvSpPr>
            <a:spLocks noChangeAspect="1"/>
          </p:cNvSpPr>
          <p:nvPr/>
        </p:nvSpPr>
        <p:spPr>
          <a:xfrm>
            <a:off x="3953929" y="3822698"/>
            <a:ext cx="182880" cy="182880"/>
          </a:xfrm>
          <a:prstGeom prst="star5">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81FC5FE-3C99-DB49-8F8C-9036B43E9479}"/>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CD6FDECE-20D3-AE4C-8CE9-1A33ECE94309}"/>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26" name="Rectangle 25">
            <a:extLst>
              <a:ext uri="{FF2B5EF4-FFF2-40B4-BE49-F238E27FC236}">
                <a16:creationId xmlns:a16="http://schemas.microsoft.com/office/drawing/2014/main" id="{B4064599-E3E5-7147-AD20-8B4021A5B6B1}"/>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27" name="Straight Connector 26">
            <a:extLst>
              <a:ext uri="{FF2B5EF4-FFF2-40B4-BE49-F238E27FC236}">
                <a16:creationId xmlns:a16="http://schemas.microsoft.com/office/drawing/2014/main" id="{BA3A4AA1-C926-0D42-9991-BCADBE23DB4D}"/>
              </a:ext>
            </a:extLst>
          </p:cNvPr>
          <p:cNvCxnSpPr>
            <a:cxnSpLocks/>
            <a:stCxn id="26"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6B11369E-339D-1B4C-9AD3-9E997DA338A5}"/>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29" name="Straight Connector 28">
            <a:extLst>
              <a:ext uri="{FF2B5EF4-FFF2-40B4-BE49-F238E27FC236}">
                <a16:creationId xmlns:a16="http://schemas.microsoft.com/office/drawing/2014/main" id="{11D40A0E-AFD2-E64E-91E5-7A2FF1B9571F}"/>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312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9893"/>
            <a:ext cx="8229600" cy="977710"/>
          </a:xfrm>
        </p:spPr>
        <p:txBody>
          <a:bodyPr>
            <a:normAutofit/>
          </a:bodyPr>
          <a:lstStyle/>
          <a:p>
            <a:r>
              <a:rPr lang="en-US" sz="3400" dirty="0"/>
              <a:t>ROC Curve (2)</a:t>
            </a:r>
          </a:p>
        </p:txBody>
      </p:sp>
      <p:sp>
        <p:nvSpPr>
          <p:cNvPr id="14" name="Content Placeholder 2">
            <a:extLst>
              <a:ext uri="{FF2B5EF4-FFF2-40B4-BE49-F238E27FC236}">
                <a16:creationId xmlns:a16="http://schemas.microsoft.com/office/drawing/2014/main" id="{4A4A6795-E24D-C246-9E13-DB945ABF76AC}"/>
              </a:ext>
            </a:extLst>
          </p:cNvPr>
          <p:cNvSpPr>
            <a:spLocks noGrp="1"/>
          </p:cNvSpPr>
          <p:nvPr>
            <p:ph idx="1"/>
          </p:nvPr>
        </p:nvSpPr>
        <p:spPr>
          <a:xfrm>
            <a:off x="158262" y="846923"/>
            <a:ext cx="8528538" cy="1122613"/>
          </a:xfrm>
        </p:spPr>
        <p:txBody>
          <a:bodyPr>
            <a:normAutofit/>
          </a:bodyPr>
          <a:lstStyle/>
          <a:p>
            <a:r>
              <a:rPr lang="en-US" sz="1600" dirty="0"/>
              <a:t>Red and blue curves are ROC curves for classifiers A and B</a:t>
            </a:r>
          </a:p>
          <a:p>
            <a:r>
              <a:rPr lang="en-US" sz="1600" dirty="0"/>
              <a:t>Sometimes two curves intersect, so useful to summarize ROC curve with one number</a:t>
            </a:r>
          </a:p>
          <a:p>
            <a:pPr lvl="1"/>
            <a:r>
              <a:rPr lang="en-US" sz="1600" dirty="0"/>
              <a:t>Blue area = area under the curve (AUC) for classifier B</a:t>
            </a:r>
          </a:p>
          <a:p>
            <a:pPr lvl="1"/>
            <a:r>
              <a:rPr lang="en-US" sz="1600" dirty="0"/>
              <a:t>Intersection between black diagonal line and ROC: equal error rate (ERR)</a:t>
            </a:r>
          </a:p>
          <a:p>
            <a:endParaRPr lang="en-US" sz="1600" dirty="0"/>
          </a:p>
          <a:p>
            <a:endParaRPr lang="en-US" sz="1600" dirty="0"/>
          </a:p>
        </p:txBody>
      </p:sp>
      <p:sp>
        <p:nvSpPr>
          <p:cNvPr id="2" name="Rectangle 1">
            <a:extLst>
              <a:ext uri="{FF2B5EF4-FFF2-40B4-BE49-F238E27FC236}">
                <a16:creationId xmlns:a16="http://schemas.microsoft.com/office/drawing/2014/main" id="{CFE6F8CC-C13E-B349-B5CB-5869D7654B9E}"/>
              </a:ext>
            </a:extLst>
          </p:cNvPr>
          <p:cNvSpPr/>
          <p:nvPr/>
        </p:nvSpPr>
        <p:spPr>
          <a:xfrm>
            <a:off x="2235332" y="2712634"/>
            <a:ext cx="4602997" cy="3115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7C792EA-045A-D845-B1E1-E815C3832175}"/>
              </a:ext>
            </a:extLst>
          </p:cNvPr>
          <p:cNvSpPr txBox="1"/>
          <p:nvPr/>
        </p:nvSpPr>
        <p:spPr>
          <a:xfrm>
            <a:off x="2029509" y="2587692"/>
            <a:ext cx="288862" cy="338554"/>
          </a:xfrm>
          <a:prstGeom prst="rect">
            <a:avLst/>
          </a:prstGeom>
          <a:noFill/>
        </p:spPr>
        <p:txBody>
          <a:bodyPr wrap="none" rtlCol="0">
            <a:spAutoFit/>
          </a:bodyPr>
          <a:lstStyle/>
          <a:p>
            <a:r>
              <a:rPr lang="en-US" sz="1600" dirty="0"/>
              <a:t>1</a:t>
            </a:r>
          </a:p>
        </p:txBody>
      </p:sp>
      <p:sp>
        <p:nvSpPr>
          <p:cNvPr id="55" name="TextBox 54">
            <a:extLst>
              <a:ext uri="{FF2B5EF4-FFF2-40B4-BE49-F238E27FC236}">
                <a16:creationId xmlns:a16="http://schemas.microsoft.com/office/drawing/2014/main" id="{2BE46257-25FB-E447-B3DE-960BDD6C0A1E}"/>
              </a:ext>
            </a:extLst>
          </p:cNvPr>
          <p:cNvSpPr txBox="1"/>
          <p:nvPr/>
        </p:nvSpPr>
        <p:spPr>
          <a:xfrm>
            <a:off x="5499504" y="5775088"/>
            <a:ext cx="575799" cy="400110"/>
          </a:xfrm>
          <a:prstGeom prst="rect">
            <a:avLst/>
          </a:prstGeom>
          <a:noFill/>
        </p:spPr>
        <p:txBody>
          <a:bodyPr wrap="none" rtlCol="0">
            <a:spAutoFit/>
          </a:bodyPr>
          <a:lstStyle/>
          <a:p>
            <a:r>
              <a:rPr lang="en-US" sz="2000" dirty="0"/>
              <a:t>FPR</a:t>
            </a:r>
          </a:p>
        </p:txBody>
      </p:sp>
      <p:sp>
        <p:nvSpPr>
          <p:cNvPr id="56" name="TextBox 55">
            <a:extLst>
              <a:ext uri="{FF2B5EF4-FFF2-40B4-BE49-F238E27FC236}">
                <a16:creationId xmlns:a16="http://schemas.microsoft.com/office/drawing/2014/main" id="{BC09AB9D-E1D2-184F-B0C3-C771678B2990}"/>
              </a:ext>
            </a:extLst>
          </p:cNvPr>
          <p:cNvSpPr txBox="1"/>
          <p:nvPr/>
        </p:nvSpPr>
        <p:spPr>
          <a:xfrm rot="16200000">
            <a:off x="1739006" y="4394509"/>
            <a:ext cx="582211" cy="400110"/>
          </a:xfrm>
          <a:prstGeom prst="rect">
            <a:avLst/>
          </a:prstGeom>
          <a:noFill/>
        </p:spPr>
        <p:txBody>
          <a:bodyPr wrap="none" rtlCol="0">
            <a:spAutoFit/>
          </a:bodyPr>
          <a:lstStyle/>
          <a:p>
            <a:r>
              <a:rPr lang="en-US" sz="2000" dirty="0"/>
              <a:t>TPR</a:t>
            </a:r>
          </a:p>
        </p:txBody>
      </p:sp>
      <p:sp>
        <p:nvSpPr>
          <p:cNvPr id="21" name="TextBox 20">
            <a:extLst>
              <a:ext uri="{FF2B5EF4-FFF2-40B4-BE49-F238E27FC236}">
                <a16:creationId xmlns:a16="http://schemas.microsoft.com/office/drawing/2014/main" id="{708F5223-4CD6-D14D-8720-4E699C16E7AC}"/>
              </a:ext>
            </a:extLst>
          </p:cNvPr>
          <p:cNvSpPr txBox="1"/>
          <p:nvPr/>
        </p:nvSpPr>
        <p:spPr>
          <a:xfrm>
            <a:off x="6720268" y="5785443"/>
            <a:ext cx="288862" cy="338554"/>
          </a:xfrm>
          <a:prstGeom prst="rect">
            <a:avLst/>
          </a:prstGeom>
          <a:noFill/>
        </p:spPr>
        <p:txBody>
          <a:bodyPr wrap="none" rtlCol="0">
            <a:spAutoFit/>
          </a:bodyPr>
          <a:lstStyle/>
          <a:p>
            <a:r>
              <a:rPr lang="en-US" sz="1600" dirty="0"/>
              <a:t>1</a:t>
            </a:r>
          </a:p>
        </p:txBody>
      </p:sp>
      <p:sp>
        <p:nvSpPr>
          <p:cNvPr id="26" name="Rectangle 25">
            <a:extLst>
              <a:ext uri="{FF2B5EF4-FFF2-40B4-BE49-F238E27FC236}">
                <a16:creationId xmlns:a16="http://schemas.microsoft.com/office/drawing/2014/main" id="{B4064599-E3E5-7147-AD20-8B4021A5B6B1}"/>
              </a:ext>
            </a:extLst>
          </p:cNvPr>
          <p:cNvSpPr/>
          <p:nvPr/>
        </p:nvSpPr>
        <p:spPr>
          <a:xfrm>
            <a:off x="7454685" y="2291061"/>
            <a:ext cx="1850719" cy="830997"/>
          </a:xfrm>
          <a:prstGeom prst="rect">
            <a:avLst/>
          </a:prstGeom>
        </p:spPr>
        <p:txBody>
          <a:bodyPr wrap="square">
            <a:spAutoFit/>
          </a:bodyPr>
          <a:lstStyle/>
          <a:p>
            <a:r>
              <a:rPr lang="en-US" sz="1600" dirty="0"/>
              <a:t>Every data point classified as 1, so TPR = 1 &amp; FPR = 1</a:t>
            </a:r>
          </a:p>
        </p:txBody>
      </p:sp>
      <p:cxnSp>
        <p:nvCxnSpPr>
          <p:cNvPr id="27" name="Straight Connector 26">
            <a:extLst>
              <a:ext uri="{FF2B5EF4-FFF2-40B4-BE49-F238E27FC236}">
                <a16:creationId xmlns:a16="http://schemas.microsoft.com/office/drawing/2014/main" id="{BA3A4AA1-C926-0D42-9991-BCADBE23DB4D}"/>
              </a:ext>
            </a:extLst>
          </p:cNvPr>
          <p:cNvCxnSpPr>
            <a:cxnSpLocks/>
            <a:stCxn id="26" idx="1"/>
          </p:cNvCxnSpPr>
          <p:nvPr/>
        </p:nvCxnSpPr>
        <p:spPr>
          <a:xfrm flipH="1">
            <a:off x="6895565" y="2706560"/>
            <a:ext cx="559120" cy="2394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6B11369E-339D-1B4C-9AD3-9E997DA338A5}"/>
              </a:ext>
            </a:extLst>
          </p:cNvPr>
          <p:cNvSpPr/>
          <p:nvPr/>
        </p:nvSpPr>
        <p:spPr>
          <a:xfrm>
            <a:off x="241464" y="2248329"/>
            <a:ext cx="1688581" cy="584775"/>
          </a:xfrm>
          <a:prstGeom prst="rect">
            <a:avLst/>
          </a:prstGeom>
        </p:spPr>
        <p:txBody>
          <a:bodyPr wrap="square">
            <a:spAutoFit/>
          </a:bodyPr>
          <a:lstStyle/>
          <a:p>
            <a:r>
              <a:rPr lang="en-US" sz="1600" dirty="0"/>
              <a:t>100% accuracy (TPR = 1, FPR = 0)</a:t>
            </a:r>
          </a:p>
        </p:txBody>
      </p:sp>
      <p:cxnSp>
        <p:nvCxnSpPr>
          <p:cNvPr id="29" name="Straight Connector 28">
            <a:extLst>
              <a:ext uri="{FF2B5EF4-FFF2-40B4-BE49-F238E27FC236}">
                <a16:creationId xmlns:a16="http://schemas.microsoft.com/office/drawing/2014/main" id="{11D40A0E-AFD2-E64E-91E5-7A2FF1B9571F}"/>
              </a:ext>
            </a:extLst>
          </p:cNvPr>
          <p:cNvCxnSpPr>
            <a:cxnSpLocks/>
          </p:cNvCxnSpPr>
          <p:nvPr/>
        </p:nvCxnSpPr>
        <p:spPr>
          <a:xfrm flipH="1" flipV="1">
            <a:off x="1816100" y="2540000"/>
            <a:ext cx="243080" cy="1346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10D3B12-F699-0D43-9C57-FD71A94DD821}"/>
              </a:ext>
            </a:extLst>
          </p:cNvPr>
          <p:cNvCxnSpPr>
            <a:cxnSpLocks/>
          </p:cNvCxnSpPr>
          <p:nvPr/>
        </p:nvCxnSpPr>
        <p:spPr>
          <a:xfrm flipH="1">
            <a:off x="2230168" y="2730500"/>
            <a:ext cx="4608161" cy="311406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0FFCE01-4E8F-F94B-A835-F639A9F925DB}"/>
              </a:ext>
            </a:extLst>
          </p:cNvPr>
          <p:cNvSpPr txBox="1"/>
          <p:nvPr/>
        </p:nvSpPr>
        <p:spPr>
          <a:xfrm>
            <a:off x="2130276" y="5811587"/>
            <a:ext cx="288862" cy="338554"/>
          </a:xfrm>
          <a:prstGeom prst="rect">
            <a:avLst/>
          </a:prstGeom>
          <a:noFill/>
        </p:spPr>
        <p:txBody>
          <a:bodyPr wrap="none" rtlCol="0">
            <a:spAutoFit/>
          </a:bodyPr>
          <a:lstStyle/>
          <a:p>
            <a:r>
              <a:rPr lang="en-US" sz="1600" dirty="0"/>
              <a:t>0</a:t>
            </a:r>
          </a:p>
        </p:txBody>
      </p:sp>
      <p:sp>
        <p:nvSpPr>
          <p:cNvPr id="32" name="TextBox 31">
            <a:extLst>
              <a:ext uri="{FF2B5EF4-FFF2-40B4-BE49-F238E27FC236}">
                <a16:creationId xmlns:a16="http://schemas.microsoft.com/office/drawing/2014/main" id="{E1C52250-6F0B-9D44-809C-5B70175FE730}"/>
              </a:ext>
            </a:extLst>
          </p:cNvPr>
          <p:cNvSpPr txBox="1"/>
          <p:nvPr/>
        </p:nvSpPr>
        <p:spPr>
          <a:xfrm>
            <a:off x="2004109" y="5637342"/>
            <a:ext cx="288862" cy="338554"/>
          </a:xfrm>
          <a:prstGeom prst="rect">
            <a:avLst/>
          </a:prstGeom>
          <a:noFill/>
        </p:spPr>
        <p:txBody>
          <a:bodyPr wrap="none" rtlCol="0">
            <a:spAutoFit/>
          </a:bodyPr>
          <a:lstStyle/>
          <a:p>
            <a:r>
              <a:rPr lang="en-US" sz="1600" dirty="0"/>
              <a:t>0</a:t>
            </a:r>
          </a:p>
        </p:txBody>
      </p:sp>
      <p:cxnSp>
        <p:nvCxnSpPr>
          <p:cNvPr id="33" name="Straight Connector 32">
            <a:extLst>
              <a:ext uri="{FF2B5EF4-FFF2-40B4-BE49-F238E27FC236}">
                <a16:creationId xmlns:a16="http://schemas.microsoft.com/office/drawing/2014/main" id="{D7BB4F33-BAD0-4643-B182-232C0D6F8DB4}"/>
              </a:ext>
            </a:extLst>
          </p:cNvPr>
          <p:cNvCxnSpPr>
            <a:cxnSpLocks/>
          </p:cNvCxnSpPr>
          <p:nvPr/>
        </p:nvCxnSpPr>
        <p:spPr>
          <a:xfrm flipH="1">
            <a:off x="1717199" y="5907153"/>
            <a:ext cx="485902" cy="293789"/>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A2B883E4-6059-154D-8263-1976890D3723}"/>
              </a:ext>
            </a:extLst>
          </p:cNvPr>
          <p:cNvSpPr/>
          <p:nvPr/>
        </p:nvSpPr>
        <p:spPr>
          <a:xfrm>
            <a:off x="114886" y="5785443"/>
            <a:ext cx="1850719" cy="830997"/>
          </a:xfrm>
          <a:prstGeom prst="rect">
            <a:avLst/>
          </a:prstGeom>
        </p:spPr>
        <p:txBody>
          <a:bodyPr wrap="square">
            <a:spAutoFit/>
          </a:bodyPr>
          <a:lstStyle/>
          <a:p>
            <a:r>
              <a:rPr lang="en-US" sz="1600" dirty="0"/>
              <a:t>Every data point classified as 0, so TPR = 0 &amp; FPR = 0</a:t>
            </a:r>
          </a:p>
        </p:txBody>
      </p:sp>
      <p:sp>
        <p:nvSpPr>
          <p:cNvPr id="35" name="Freeform 34">
            <a:extLst>
              <a:ext uri="{FF2B5EF4-FFF2-40B4-BE49-F238E27FC236}">
                <a16:creationId xmlns:a16="http://schemas.microsoft.com/office/drawing/2014/main" id="{44B7707C-4A4D-E04B-AEBE-6C7D125F9ACF}"/>
              </a:ext>
            </a:extLst>
          </p:cNvPr>
          <p:cNvSpPr/>
          <p:nvPr/>
        </p:nvSpPr>
        <p:spPr>
          <a:xfrm>
            <a:off x="2249488" y="2737464"/>
            <a:ext cx="4597400" cy="3098800"/>
          </a:xfrm>
          <a:custGeom>
            <a:avLst/>
            <a:gdLst>
              <a:gd name="connsiteX0" fmla="*/ 0 w 4597400"/>
              <a:gd name="connsiteY0" fmla="*/ 3098800 h 3098800"/>
              <a:gd name="connsiteX1" fmla="*/ 50800 w 4597400"/>
              <a:gd name="connsiteY1" fmla="*/ 2298700 h 3098800"/>
              <a:gd name="connsiteX2" fmla="*/ 228600 w 4597400"/>
              <a:gd name="connsiteY2" fmla="*/ 1270000 h 3098800"/>
              <a:gd name="connsiteX3" fmla="*/ 901700 w 4597400"/>
              <a:gd name="connsiteY3" fmla="*/ 571500 h 3098800"/>
              <a:gd name="connsiteX4" fmla="*/ 1587500 w 4597400"/>
              <a:gd name="connsiteY4" fmla="*/ 241300 h 3098800"/>
              <a:gd name="connsiteX5" fmla="*/ 2362200 w 4597400"/>
              <a:gd name="connsiteY5" fmla="*/ 63500 h 3098800"/>
              <a:gd name="connsiteX6" fmla="*/ 3479800 w 4597400"/>
              <a:gd name="connsiteY6" fmla="*/ 12700 h 3098800"/>
              <a:gd name="connsiteX7" fmla="*/ 4597400 w 4597400"/>
              <a:gd name="connsiteY7" fmla="*/ 0 h 3098800"/>
              <a:gd name="connsiteX8" fmla="*/ 4597400 w 4597400"/>
              <a:gd name="connsiteY8"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400" h="3098800">
                <a:moveTo>
                  <a:pt x="0" y="3098800"/>
                </a:moveTo>
                <a:cubicBezTo>
                  <a:pt x="6350" y="2851150"/>
                  <a:pt x="12700" y="2603500"/>
                  <a:pt x="50800" y="2298700"/>
                </a:cubicBezTo>
                <a:cubicBezTo>
                  <a:pt x="88900" y="1993900"/>
                  <a:pt x="86783" y="1557867"/>
                  <a:pt x="228600" y="1270000"/>
                </a:cubicBezTo>
                <a:cubicBezTo>
                  <a:pt x="370417" y="982133"/>
                  <a:pt x="675217" y="742950"/>
                  <a:pt x="901700" y="571500"/>
                </a:cubicBezTo>
                <a:cubicBezTo>
                  <a:pt x="1128183" y="400050"/>
                  <a:pt x="1344083" y="325967"/>
                  <a:pt x="1587500" y="241300"/>
                </a:cubicBezTo>
                <a:cubicBezTo>
                  <a:pt x="1830917" y="156633"/>
                  <a:pt x="2046817" y="101600"/>
                  <a:pt x="2362200" y="63500"/>
                </a:cubicBezTo>
                <a:cubicBezTo>
                  <a:pt x="2677583" y="25400"/>
                  <a:pt x="3107267" y="23283"/>
                  <a:pt x="3479800" y="12700"/>
                </a:cubicBezTo>
                <a:cubicBezTo>
                  <a:pt x="3852333" y="2117"/>
                  <a:pt x="4597400" y="0"/>
                  <a:pt x="4597400" y="0"/>
                </a:cubicBezTo>
                <a:lnTo>
                  <a:pt x="4597400" y="0"/>
                </a:lnTo>
              </a:path>
            </a:pathLst>
          </a:custGeom>
          <a:noFill/>
          <a:ln w="12700">
            <a:solidFill>
              <a:srgbClr val="FF0000"/>
            </a:solidFill>
          </a:ln>
          <a:effectLst/>
          <a:scene3d>
            <a:camera prst="orthographicFront">
              <a:rot lat="0" lon="0" rev="1080000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39CA878-1251-0F4E-B2AA-38C63D9ACA02}"/>
              </a:ext>
            </a:extLst>
          </p:cNvPr>
          <p:cNvSpPr txBox="1"/>
          <p:nvPr/>
        </p:nvSpPr>
        <p:spPr>
          <a:xfrm>
            <a:off x="7009130" y="4203847"/>
            <a:ext cx="1920558" cy="1815882"/>
          </a:xfrm>
          <a:prstGeom prst="rect">
            <a:avLst/>
          </a:prstGeom>
          <a:noFill/>
        </p:spPr>
        <p:txBody>
          <a:bodyPr wrap="square" rtlCol="0">
            <a:spAutoFit/>
          </a:bodyPr>
          <a:lstStyle/>
          <a:p>
            <a:r>
              <a:rPr lang="en-US" sz="1600" dirty="0"/>
              <a:t>ROC curve should not be below the black diagonal. </a:t>
            </a:r>
          </a:p>
          <a:p>
            <a:r>
              <a:rPr lang="en-US" sz="1600" dirty="0"/>
              <a:t>If you have classifier like this, just predict the opposite of what the classifier says</a:t>
            </a:r>
          </a:p>
        </p:txBody>
      </p:sp>
      <p:cxnSp>
        <p:nvCxnSpPr>
          <p:cNvPr id="13" name="Straight Connector 12">
            <a:extLst>
              <a:ext uri="{FF2B5EF4-FFF2-40B4-BE49-F238E27FC236}">
                <a16:creationId xmlns:a16="http://schemas.microsoft.com/office/drawing/2014/main" id="{83EE8922-7CAB-8347-9C25-F711888F8F62}"/>
              </a:ext>
            </a:extLst>
          </p:cNvPr>
          <p:cNvCxnSpPr>
            <a:stCxn id="11" idx="1"/>
          </p:cNvCxnSpPr>
          <p:nvPr/>
        </p:nvCxnSpPr>
        <p:spPr>
          <a:xfrm flipH="1" flipV="1">
            <a:off x="6557963" y="4885670"/>
            <a:ext cx="451167" cy="2261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4A41A15-826C-F340-BE0E-DF6E93E32AE7}"/>
              </a:ext>
            </a:extLst>
          </p:cNvPr>
          <p:cNvSpPr txBox="1"/>
          <p:nvPr/>
        </p:nvSpPr>
        <p:spPr>
          <a:xfrm>
            <a:off x="2676873" y="3104437"/>
            <a:ext cx="1857375" cy="646331"/>
          </a:xfrm>
          <a:prstGeom prst="rect">
            <a:avLst/>
          </a:prstGeom>
          <a:noFill/>
        </p:spPr>
        <p:txBody>
          <a:bodyPr wrap="square" rtlCol="0">
            <a:spAutoFit/>
          </a:bodyPr>
          <a:lstStyle/>
          <a:p>
            <a:r>
              <a:rPr lang="en-US" dirty="0"/>
              <a:t>Below this black line, TPR &lt; FPR</a:t>
            </a:r>
          </a:p>
        </p:txBody>
      </p:sp>
      <p:cxnSp>
        <p:nvCxnSpPr>
          <p:cNvPr id="17" name="Straight Connector 16">
            <a:extLst>
              <a:ext uri="{FF2B5EF4-FFF2-40B4-BE49-F238E27FC236}">
                <a16:creationId xmlns:a16="http://schemas.microsoft.com/office/drawing/2014/main" id="{EFEF6FA4-6E53-3247-AEAD-9B8FA3F2DBB0}"/>
              </a:ext>
            </a:extLst>
          </p:cNvPr>
          <p:cNvCxnSpPr/>
          <p:nvPr/>
        </p:nvCxnSpPr>
        <p:spPr>
          <a:xfrm>
            <a:off x="4216743" y="3741588"/>
            <a:ext cx="355257" cy="41607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1391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387B-745D-BC46-9C07-5917325897FA}"/>
              </a:ext>
            </a:extLst>
          </p:cNvPr>
          <p:cNvSpPr>
            <a:spLocks noGrp="1"/>
          </p:cNvSpPr>
          <p:nvPr>
            <p:ph type="title"/>
          </p:nvPr>
        </p:nvSpPr>
        <p:spPr>
          <a:xfrm>
            <a:off x="457200" y="57149"/>
            <a:ext cx="8229600" cy="1143000"/>
          </a:xfrm>
        </p:spPr>
        <p:txBody>
          <a:bodyPr/>
          <a:lstStyle/>
          <a:p>
            <a:r>
              <a:rPr lang="en-US" dirty="0"/>
              <a:t>Summary</a:t>
            </a:r>
          </a:p>
        </p:txBody>
      </p:sp>
      <p:sp>
        <p:nvSpPr>
          <p:cNvPr id="3" name="Content Placeholder 2">
            <a:extLst>
              <a:ext uri="{FF2B5EF4-FFF2-40B4-BE49-F238E27FC236}">
                <a16:creationId xmlns:a16="http://schemas.microsoft.com/office/drawing/2014/main" id="{86E203CF-FC34-3442-AAD3-3B4D0859022B}"/>
              </a:ext>
            </a:extLst>
          </p:cNvPr>
          <p:cNvSpPr>
            <a:spLocks noGrp="1"/>
          </p:cNvSpPr>
          <p:nvPr>
            <p:ph idx="1"/>
          </p:nvPr>
        </p:nvSpPr>
        <p:spPr>
          <a:xfrm>
            <a:off x="457200" y="1200149"/>
            <a:ext cx="8229600" cy="5257800"/>
          </a:xfrm>
        </p:spPr>
        <p:txBody>
          <a:bodyPr>
            <a:noAutofit/>
          </a:bodyPr>
          <a:lstStyle/>
          <a:p>
            <a:r>
              <a:rPr lang="en-US" sz="2200" dirty="0"/>
              <a:t>Problems With MAP estimation</a:t>
            </a:r>
          </a:p>
          <a:p>
            <a:pPr lvl="1"/>
            <a:r>
              <a:rPr lang="en-US" sz="2200" dirty="0"/>
              <a:t>Mode (MAP) of a distribution might be atypical</a:t>
            </a:r>
          </a:p>
          <a:p>
            <a:pPr lvl="1"/>
            <a:r>
              <a:rPr lang="en-US" sz="2200" dirty="0"/>
              <a:t>MAP sensitive to parameterization</a:t>
            </a:r>
          </a:p>
          <a:p>
            <a:endParaRPr lang="en-US" sz="2200" dirty="0"/>
          </a:p>
        </p:txBody>
      </p:sp>
    </p:spTree>
    <p:extLst>
      <p:ext uri="{BB962C8B-B14F-4D97-AF65-F5344CB8AC3E}">
        <p14:creationId xmlns:p14="http://schemas.microsoft.com/office/powerpoint/2010/main" val="150795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387B-745D-BC46-9C07-5917325897FA}"/>
              </a:ext>
            </a:extLst>
          </p:cNvPr>
          <p:cNvSpPr>
            <a:spLocks noGrp="1"/>
          </p:cNvSpPr>
          <p:nvPr>
            <p:ph type="title"/>
          </p:nvPr>
        </p:nvSpPr>
        <p:spPr>
          <a:xfrm>
            <a:off x="457200" y="57149"/>
            <a:ext cx="8229600" cy="1143000"/>
          </a:xfrm>
        </p:spPr>
        <p:txBody>
          <a:bodyPr/>
          <a:lstStyle/>
          <a:p>
            <a:r>
              <a:rPr lang="en-US" dirty="0"/>
              <a:t>Summary</a:t>
            </a:r>
          </a:p>
        </p:txBody>
      </p:sp>
      <p:sp>
        <p:nvSpPr>
          <p:cNvPr id="3" name="Content Placeholder 2">
            <a:extLst>
              <a:ext uri="{FF2B5EF4-FFF2-40B4-BE49-F238E27FC236}">
                <a16:creationId xmlns:a16="http://schemas.microsoft.com/office/drawing/2014/main" id="{86E203CF-FC34-3442-AAD3-3B4D0859022B}"/>
              </a:ext>
            </a:extLst>
          </p:cNvPr>
          <p:cNvSpPr>
            <a:spLocks noGrp="1"/>
          </p:cNvSpPr>
          <p:nvPr>
            <p:ph idx="1"/>
          </p:nvPr>
        </p:nvSpPr>
        <p:spPr>
          <a:xfrm>
            <a:off x="457200" y="1200149"/>
            <a:ext cx="8229600" cy="5257800"/>
          </a:xfrm>
        </p:spPr>
        <p:txBody>
          <a:bodyPr>
            <a:noAutofit/>
          </a:bodyPr>
          <a:lstStyle/>
          <a:p>
            <a:r>
              <a:rPr lang="en-US" sz="2200" dirty="0"/>
              <a:t>Problems With MAP estimation</a:t>
            </a:r>
          </a:p>
          <a:p>
            <a:pPr lvl="1"/>
            <a:r>
              <a:rPr lang="en-US" sz="2200" dirty="0"/>
              <a:t>Mode (MAP) of a distribution might be atypical</a:t>
            </a:r>
          </a:p>
          <a:p>
            <a:pPr lvl="1"/>
            <a:r>
              <a:rPr lang="en-US" sz="2200" dirty="0"/>
              <a:t>MAP sensitive to parameterization</a:t>
            </a:r>
          </a:p>
          <a:p>
            <a:r>
              <a:rPr lang="en-US" sz="2200" dirty="0"/>
              <a:t>Bayesian model selection</a:t>
            </a:r>
          </a:p>
          <a:p>
            <a:pPr lvl="1"/>
            <a:r>
              <a:rPr lang="en-US" sz="2200" dirty="0"/>
              <a:t>Automatically select for sufficiently complex (but not too complex) model that can explain data well</a:t>
            </a:r>
          </a:p>
          <a:p>
            <a:pPr lvl="1"/>
            <a:r>
              <a:rPr lang="en-US" sz="2200" dirty="0"/>
              <a:t>Approximations often needed, e.g., BIC</a:t>
            </a:r>
          </a:p>
          <a:p>
            <a:endParaRPr lang="en-US" sz="2200" dirty="0"/>
          </a:p>
        </p:txBody>
      </p:sp>
    </p:spTree>
    <p:extLst>
      <p:ext uri="{BB962C8B-B14F-4D97-AF65-F5344CB8AC3E}">
        <p14:creationId xmlns:p14="http://schemas.microsoft.com/office/powerpoint/2010/main" val="1650975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8935</TotalTime>
  <Words>8877</Words>
  <Application>Microsoft Macintosh PowerPoint</Application>
  <PresentationFormat>On-screen Show (4:3)</PresentationFormat>
  <Paragraphs>1015</Paragraphs>
  <Slides>105</Slides>
  <Notes>102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Cambria Math</vt:lpstr>
      <vt:lpstr>Wingdings</vt:lpstr>
      <vt:lpstr>Office Theme</vt:lpstr>
      <vt:lpstr>EE5907/EE5027 Week 6:  Bayesian Statistics</vt:lpstr>
      <vt:lpstr>Last Week Recap</vt:lpstr>
      <vt:lpstr>This week</vt:lpstr>
      <vt:lpstr>Problems With MAP Estimation</vt:lpstr>
      <vt:lpstr>MAP Problems</vt:lpstr>
      <vt:lpstr>MAP Problems</vt:lpstr>
      <vt:lpstr>MAP Problems</vt:lpstr>
      <vt:lpstr>MAP Problems</vt:lpstr>
      <vt:lpstr>Bayesian Model Selection</vt:lpstr>
      <vt:lpstr>Overfitting</vt:lpstr>
      <vt:lpstr>Overfitting</vt:lpstr>
      <vt:lpstr>Overfitting</vt:lpstr>
      <vt:lpstr>Overfitting</vt:lpstr>
      <vt:lpstr>Bayesian Occam’s Razor</vt:lpstr>
      <vt:lpstr>Bayesian Occam’s Razor</vt:lpstr>
      <vt:lpstr>Bayesian Occam’s Razor</vt:lpstr>
      <vt:lpstr>Bayesian Occam’s Razor</vt:lpstr>
      <vt:lpstr>Bayesian Occam’s Razor</vt:lpstr>
      <vt:lpstr>Bayesian Occam’s Razor</vt:lpstr>
      <vt:lpstr>Bayesian Occam’s Razor</vt:lpstr>
      <vt:lpstr>Bayesian Occam’s Razor</vt:lpstr>
      <vt:lpstr>Bayesian Occam’s Razor</vt:lpstr>
      <vt:lpstr>Bayesian Occam’s Razor</vt:lpstr>
      <vt:lpstr>Bayesian Occam’s Razor</vt:lpstr>
      <vt:lpstr>Why does it work?</vt:lpstr>
      <vt:lpstr>Why does it work?</vt:lpstr>
      <vt:lpstr>Why does it work?</vt:lpstr>
      <vt:lpstr>Why does it work?</vt:lpstr>
      <vt:lpstr>Why does it work?</vt:lpstr>
      <vt:lpstr>Why does it work?</vt:lpstr>
      <vt:lpstr>Computing Marginal Likelihood / Evidence</vt:lpstr>
      <vt:lpstr>Computing Marginal Likelihood / Evidence</vt:lpstr>
      <vt:lpstr>Computing Marginal Likelihood / Evidence</vt:lpstr>
      <vt:lpstr>Computing Marginal Likelihood / Evidence</vt:lpstr>
      <vt:lpstr>Computing Marginal Likelihood / Evidence</vt:lpstr>
      <vt:lpstr>Computing Marginal Likelihood / Evidence</vt:lpstr>
      <vt:lpstr>Computing Marginal Likelihood / Evidence</vt:lpstr>
      <vt:lpstr>Computing Marginal Likelihood / Evidence</vt:lpstr>
      <vt:lpstr>Computing Marginal Likelihood / Evidence</vt:lpstr>
      <vt:lpstr>Bayes Factor</vt:lpstr>
      <vt:lpstr>Bayes Factor</vt:lpstr>
      <vt:lpstr>Bayes Factor</vt:lpstr>
      <vt:lpstr>Example: Is a coin fair?</vt:lpstr>
      <vt:lpstr>Example: Is a coin fair?</vt:lpstr>
      <vt:lpstr>Example: Is a coin fair?</vt:lpstr>
      <vt:lpstr>Example: Is a coin fair?</vt:lpstr>
      <vt:lpstr>Example: Is a coin fair?</vt:lpstr>
      <vt:lpstr>Bayesian Decision Theory</vt:lpstr>
      <vt:lpstr>Posterior Expected Loss</vt:lpstr>
      <vt:lpstr>Posterior Expected Loss</vt:lpstr>
      <vt:lpstr>Posterior Expected Loss</vt:lpstr>
      <vt:lpstr>Posterior Expected Loss</vt:lpstr>
      <vt:lpstr>Posterior Expected Loss</vt:lpstr>
      <vt:lpstr>Posterior Expected Loss</vt:lpstr>
      <vt:lpstr>Posterior Expected Loss</vt:lpstr>
      <vt:lpstr>MAP Estimate Minimizes 0-1 Loss</vt:lpstr>
      <vt:lpstr>MAP Estimate Minimizes 0-1 Loss</vt:lpstr>
      <vt:lpstr>MAP Estimate Minimizes 0-1 Loss</vt:lpstr>
      <vt:lpstr>MAP Estimate Minimizes 0-1 Loss</vt:lpstr>
      <vt:lpstr>MAP Estimate Minimizes 0-1 Loss</vt:lpstr>
      <vt:lpstr>MAP Estimate Minimizes 0-1 Loss</vt:lpstr>
      <vt:lpstr>MAP Estimate Minimizes 0-1 Loss</vt:lpstr>
      <vt:lpstr>Posterior Mean Minimizes l2 Loss </vt:lpstr>
      <vt:lpstr>Posterior Mean Minimizes l2 Loss </vt:lpstr>
      <vt:lpstr>Posterior Mean Minimizes l2 Loss </vt:lpstr>
      <vt:lpstr>Posterior Mean Minimizes l2 Loss </vt:lpstr>
      <vt:lpstr>Posterior Mean Minimizes l2 Loss </vt:lpstr>
      <vt:lpstr>Posterior Mean Minimizes l2 Loss </vt:lpstr>
      <vt:lpstr>Posterior Mean Minimizes l2 Loss </vt:lpstr>
      <vt:lpstr>Posterior Median Minimizes l1 Loss </vt:lpstr>
      <vt:lpstr>False Positive – False Negative Tradeoff</vt:lpstr>
      <vt:lpstr>False Positive – False Negative Tradeoff</vt:lpstr>
      <vt:lpstr>False Positive – False Negative Tradeoff</vt:lpstr>
      <vt:lpstr>False Positive – False Negative Tradeoff</vt:lpstr>
      <vt:lpstr>Different Metrics</vt:lpstr>
      <vt:lpstr>Different Metrics</vt:lpstr>
      <vt:lpstr>Different Metrics</vt:lpstr>
      <vt:lpstr>Different Metrics</vt:lpstr>
      <vt:lpstr>Different Metrics</vt:lpstr>
      <vt:lpstr>Different Metrics</vt:lpstr>
      <vt:lpstr>Different Metrics</vt:lpstr>
      <vt:lpstr>Different Metrics</vt:lpstr>
      <vt:lpstr>ROC (1)</vt:lpstr>
      <vt:lpstr>ROC (1)</vt:lpstr>
      <vt:lpstr>ROC (1)</vt:lpstr>
      <vt:lpstr>ROC (1)</vt:lpstr>
      <vt:lpstr>ROC (1)</vt:lpstr>
      <vt:lpstr>ROC Curve (2)</vt:lpstr>
      <vt:lpstr>ROC Curve (2)</vt:lpstr>
      <vt:lpstr>ROC Curve (2)</vt:lpstr>
      <vt:lpstr>ROC Curve (2)</vt:lpstr>
      <vt:lpstr>ROC Curve (2)</vt:lpstr>
      <vt:lpstr>ROC Curve (2)</vt:lpstr>
      <vt:lpstr>ROC Curve (2)</vt:lpstr>
      <vt:lpstr>ROC Curve (2)</vt:lpstr>
      <vt:lpstr>ROC Curve (2)</vt:lpstr>
      <vt:lpstr>ROC Curve (2)</vt:lpstr>
      <vt:lpstr>Summary</vt:lpstr>
      <vt:lpstr>Summary</vt:lpstr>
      <vt:lpstr>Summary</vt:lpstr>
      <vt:lpstr>Summary</vt:lpstr>
      <vt:lpstr>Optional Reading</vt:lpstr>
      <vt:lpstr>Additional Material</vt:lpstr>
      <vt:lpstr>Laplace Approximation</vt:lpstr>
      <vt:lpstr>Proof of BIC</vt:lpstr>
    </vt:vector>
  </TitlesOfParts>
  <Company>NUS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Yeo</dc:creator>
  <cp:lastModifiedBy>Thomas Yeo</cp:lastModifiedBy>
  <cp:revision>5441</cp:revision>
  <dcterms:created xsi:type="dcterms:W3CDTF">2015-05-02T03:34:26Z</dcterms:created>
  <dcterms:modified xsi:type="dcterms:W3CDTF">2020-02-11T04:53:18Z</dcterms:modified>
</cp:coreProperties>
</file>